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94" r:id="rId2"/>
    <p:sldId id="375" r:id="rId3"/>
    <p:sldId id="376" r:id="rId4"/>
    <p:sldId id="377" r:id="rId5"/>
    <p:sldId id="374" r:id="rId6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 Чернов" initials="АЧ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F4"/>
    <a:srgbClr val="F4FAF0"/>
    <a:srgbClr val="EEF7E9"/>
    <a:srgbClr val="D5DFEB"/>
    <a:srgbClr val="009900"/>
    <a:srgbClr val="1F477D"/>
    <a:srgbClr val="11437F"/>
    <a:srgbClr val="D9D9D9"/>
    <a:srgbClr val="33CC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75" autoAdjust="0"/>
    <p:restoredTop sz="90171" autoAdjust="0"/>
  </p:normalViewPr>
  <p:slideViewPr>
    <p:cSldViewPr>
      <p:cViewPr varScale="1">
        <p:scale>
          <a:sx n="89" d="100"/>
          <a:sy n="89" d="100"/>
        </p:scale>
        <p:origin x="106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8" y="21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00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72457-58EF-4148-A16B-82413FC95D0D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C8C91-DA98-48BA-8FD7-546746BDA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9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F920-D653-4C4F-A838-A8C31DCFACB2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4DAA-301E-48B1-AACA-8F21E3D14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7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7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560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155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94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5050" y="2278063"/>
            <a:ext cx="20243800" cy="11388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" y="63410"/>
            <a:ext cx="140244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203598"/>
            <a:ext cx="6336704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363838"/>
            <a:ext cx="4680520" cy="10801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7164289" y="255595"/>
            <a:ext cx="1973216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4864598"/>
            <a:ext cx="1763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759633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9144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4716017" y="4864597"/>
            <a:ext cx="4427984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август 2020 года</a:t>
            </a:r>
          </a:p>
        </p:txBody>
      </p:sp>
      <p:cxnSp>
        <p:nvCxnSpPr>
          <p:cNvPr id="37" name="Прямая соединительная линия 36"/>
          <p:cNvCxnSpPr/>
          <p:nvPr userDrawn="1"/>
        </p:nvCxnSpPr>
        <p:spPr>
          <a:xfrm>
            <a:off x="0" y="4443958"/>
            <a:ext cx="5148064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62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405" y="771500"/>
            <a:ext cx="8569190" cy="1800200"/>
          </a:xfrm>
        </p:spPr>
        <p:txBody>
          <a:bodyPr>
            <a:normAutofit/>
          </a:bodyPr>
          <a:lstStyle>
            <a:lvl1pPr algn="ctr">
              <a:defRPr sz="2800" b="0"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B1DFDA1-EF7B-4B94-864C-3366B4B17D21}" type="datetime1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3384048" y="2571750"/>
            <a:ext cx="237590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66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0"/>
            <a:ext cx="6802258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E463FF6-FBD1-44B3-82E7-BD45439D34D3}" type="datetime1">
              <a:rPr lang="ru-RU" smtClean="0"/>
              <a:t>25.12.2020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9" name="TextBox 8"/>
          <p:cNvSpPr txBox="1"/>
          <p:nvPr userDrawn="1"/>
        </p:nvSpPr>
        <p:spPr>
          <a:xfrm>
            <a:off x="8485484" y="4803998"/>
            <a:ext cx="61156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lvl="0" algn="r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+mn-lt"/>
                <a:ea typeface="PT Serif" panose="020A0603040505020204" pitchFamily="18" charset="-52"/>
              </a:rPr>
              <a:pPr lvl="0" algn="r"/>
              <a:t>‹#›</a:t>
            </a:fld>
            <a:r>
              <a:rPr lang="ru-RU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PT Serif" panose="020A0603040505020204" pitchFamily="18" charset="-52"/>
              </a:rPr>
              <a:t>/</a:t>
            </a:r>
            <a:r>
              <a:rPr lang="ru-RU" sz="9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PT Serif" panose="020A0603040505020204" pitchFamily="18" charset="-52"/>
              </a:rPr>
              <a:t>23</a:t>
            </a:r>
            <a:endParaRPr lang="ru-RU" sz="16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" y="63410"/>
            <a:ext cx="1402441" cy="54898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5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9618-6E00-4B64-855A-7EF163CE7F40}" type="datetime1">
              <a:rPr lang="ru-RU" smtClean="0"/>
              <a:t>25.12.2020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7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3B0D1-D2B8-4F73-8BEA-EC6F26360C42}" type="datetime1">
              <a:rPr lang="ru-RU" smtClean="0"/>
              <a:t>25.12.2020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2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0" r:id="rId2"/>
    <p:sldLayoutId id="2147483674" r:id="rId3"/>
    <p:sldLayoutId id="2147483679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8286"/>
            <a:ext cx="9144000" cy="83527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b="1" dirty="0"/>
              <a:t>Соответствие банковских счетов </a:t>
            </a:r>
            <a:r>
              <a:rPr lang="ru-RU" sz="2400" b="1" dirty="0" smtClean="0"/>
              <a:t>казначейским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700" dirty="0" smtClean="0"/>
              <a:t>(коды видов казначейских счетов в номере казначейского счета установлены</a:t>
            </a:r>
            <a:br>
              <a:rPr lang="ru-RU" sz="1700" dirty="0" smtClean="0"/>
            </a:br>
            <a:r>
              <a:rPr lang="ru-RU" sz="1700" dirty="0" smtClean="0"/>
              <a:t>приказом Федерального казначейства от 01.04.2020 № 15н)</a:t>
            </a:r>
            <a:endParaRPr lang="ru-RU" sz="17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37067"/>
              </p:ext>
            </p:extLst>
          </p:nvPr>
        </p:nvGraphicFramePr>
        <p:xfrm>
          <a:off x="107504" y="961350"/>
          <a:ext cx="4464496" cy="3770640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656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3648">
                <a:tc>
                  <a:txBody>
                    <a:bodyPr/>
                    <a:lstStyle/>
                    <a:p>
                      <a:r>
                        <a:rPr lang="ru-RU" sz="600" dirty="0"/>
                        <a:t>Наименование казначейского счета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Кому открывается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682">
                <a:tc rowSpan="4">
                  <a:txBody>
                    <a:bodyPr/>
                    <a:lstStyle/>
                    <a:p>
                      <a:r>
                        <a:rPr lang="ru-RU" sz="600" b="1" dirty="0"/>
                        <a:t>1) единый </a:t>
                      </a:r>
                      <a:r>
                        <a:rPr lang="ru-RU" sz="600" b="1" dirty="0" smtClean="0"/>
                        <a:t>счет бюджета</a:t>
                      </a:r>
                      <a:endParaRPr lang="ru-RU" sz="600" b="1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40105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03211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3648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40201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03221</a:t>
                      </a:r>
                    </a:p>
                  </a:txBody>
                  <a:tcPr marL="90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40204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03231</a:t>
                      </a:r>
                      <a:endParaRPr lang="ru-RU" sz="600" dirty="0"/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614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органу управления государственным внебюджетным фондом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40401 (ПФР)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03241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40402 (ФСС)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03251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40403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(ФФОМС) 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03261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40404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(ТФОМС) 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03271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3648">
                <a:tc>
                  <a:txBody>
                    <a:bodyPr/>
                    <a:lstStyle/>
                    <a:p>
                      <a:r>
                        <a:rPr lang="ru-RU" sz="600" b="1" dirty="0"/>
                        <a:t>2) казначейский счет для осуществления и отражения операций по учету и распределению поступлений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40101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03100</a:t>
                      </a:r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14682">
                <a:tc rowSpan="4">
                  <a:txBody>
                    <a:bodyPr/>
                    <a:lstStyle/>
                    <a:p>
                      <a:r>
                        <a:rPr lang="ru-RU" sz="600" b="1" dirty="0"/>
                        <a:t>3) казначейский счет для осуществления и отражения операций с денежными средствами, поступающими во временное распоряжение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40302(1)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03212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3648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/>
                        <a:t>40302(2) </a:t>
                      </a:r>
                      <a:r>
                        <a:rPr lang="ru-RU" sz="600" baseline="0" dirty="0">
                          <a:sym typeface="Wingdings"/>
                        </a:rPr>
                        <a:t> 03222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40302(3)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03232</a:t>
                      </a:r>
                    </a:p>
                  </a:txBody>
                  <a:tcPr marL="90000" marT="36000" marB="3600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2614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органу управления государственным внебюджетным фондом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40302(7)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03242 (ПФР)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40302(7)  03252 (ФСС)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03262 (ФФОМС)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03272 (ТФОМС)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14682">
                <a:tc rowSpan="3">
                  <a:txBody>
                    <a:bodyPr/>
                    <a:lstStyle/>
                    <a:p>
                      <a:r>
                        <a:rPr lang="ru-RU" sz="600" b="1" dirty="0"/>
                        <a:t>4) казначейский счет для осуществления и отражения операций с денежными средствами бюджетных и автономных учреждений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40501(2)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03214</a:t>
                      </a:r>
                      <a:endParaRPr lang="ru-RU" sz="600" dirty="0">
                        <a:solidFill>
                          <a:srgbClr val="FF0000"/>
                        </a:solidFill>
                      </a:endParaRP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40601(1)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03224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14682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40701(1)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03234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290262"/>
              </p:ext>
            </p:extLst>
          </p:nvPr>
        </p:nvGraphicFramePr>
        <p:xfrm>
          <a:off x="4644008" y="961350"/>
          <a:ext cx="4464496" cy="3155760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656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5007">
                <a:tc>
                  <a:txBody>
                    <a:bodyPr/>
                    <a:lstStyle/>
                    <a:p>
                      <a:r>
                        <a:rPr lang="ru-RU" sz="600" dirty="0"/>
                        <a:t>Наименование казначейского счета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Кому открывается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5007">
                <a:tc>
                  <a:txBody>
                    <a:bodyPr/>
                    <a:lstStyle/>
                    <a:p>
                      <a:r>
                        <a:rPr lang="ru-RU" sz="600" b="1" dirty="0"/>
                        <a:t>5) казначейский счет для осуществления и отражения операций с денежными средствами Фонда национального благосостояния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aseline="0" dirty="0">
                          <a:solidFill>
                            <a:schemeClr val="tx1"/>
                          </a:solidFill>
                        </a:rPr>
                        <a:t>40105</a:t>
                      </a:r>
                      <a:r>
                        <a:rPr lang="ru-RU" sz="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03217</a:t>
                      </a:r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172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dirty="0"/>
                        <a:t>6) 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 казначейству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aseline="0" dirty="0"/>
                        <a:t>40501(1) </a:t>
                      </a:r>
                      <a:r>
                        <a:rPr lang="ru-RU" sz="600" baseline="0" dirty="0">
                          <a:sym typeface="Wingdings"/>
                        </a:rPr>
                        <a:t> 03215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988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субъекта Российской Федерации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40601(2)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03225</a:t>
                      </a:r>
                    </a:p>
                  </a:txBody>
                  <a:tcPr marL="90000" marT="36000" marB="36000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037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финансовому органу </a:t>
                      </a:r>
                      <a:br>
                        <a:rPr lang="ru-RU" sz="600" dirty="0"/>
                      </a:br>
                      <a:r>
                        <a:rPr lang="ru-RU" sz="600" dirty="0"/>
                        <a:t>муниципального образования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>
                          <a:sym typeface="Wingdings"/>
                        </a:rPr>
                        <a:t>40701(2)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03235</a:t>
                      </a:r>
                      <a:endParaRPr lang="ru-RU" sz="600" dirty="0"/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8172">
                <a:tc rowSpan="3">
                  <a:txBody>
                    <a:bodyPr/>
                    <a:lstStyle/>
                    <a:p>
                      <a:r>
                        <a:rPr lang="ru-RU" sz="6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7) казначейский счет для осуществления и отражения операций с денежными средствами участников казначейского сопровождения*</a:t>
                      </a:r>
                      <a:endParaRPr lang="ru-RU" sz="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Федеральному казначейству</a:t>
                      </a:r>
                      <a:endParaRPr lang="ru-RU" sz="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40501(1) </a:t>
                      </a:r>
                      <a:r>
                        <a:rPr lang="ru-RU" sz="60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03216</a:t>
                      </a:r>
                      <a:endParaRPr lang="ru-RU" sz="600" baseline="0" dirty="0">
                        <a:solidFill>
                          <a:schemeClr val="bg1">
                            <a:lumMod val="50000"/>
                          </a:schemeClr>
                        </a:solidFill>
                        <a:sym typeface="Wingdings"/>
                      </a:endParaRP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988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субъекта Российской Федерации</a:t>
                      </a:r>
                      <a:endParaRPr lang="ru-RU" sz="600" baseline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40601(2)</a:t>
                      </a:r>
                      <a:r>
                        <a:rPr lang="ru-RU" sz="60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60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03226</a:t>
                      </a:r>
                      <a:endParaRPr lang="ru-RU" sz="600" baseline="0" dirty="0">
                        <a:solidFill>
                          <a:schemeClr val="bg1">
                            <a:lumMod val="50000"/>
                          </a:schemeClr>
                        </a:solidFill>
                        <a:sym typeface="Wingdings"/>
                      </a:endParaRPr>
                    </a:p>
                  </a:txBody>
                  <a:tcPr marL="90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988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</a:t>
                      </a:r>
                      <a:br>
                        <a:rPr lang="ru-RU" sz="60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60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муниципального образования</a:t>
                      </a:r>
                      <a:endParaRPr lang="ru-RU" sz="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40701(2)</a:t>
                      </a:r>
                      <a:r>
                        <a:rPr lang="ru-RU" sz="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03236</a:t>
                      </a:r>
                      <a:endParaRPr lang="ru-RU" sz="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1589">
                <a:tc rowSpan="2">
                  <a:txBody>
                    <a:bodyPr/>
                    <a:lstStyle/>
                    <a:p>
                      <a:r>
                        <a:rPr lang="ru-RU" sz="600" b="1" dirty="0"/>
                        <a:t>8) иные казначейские счета для осуществления и отражения операций в случаях, установленных Бюджетным кодексом РФ, а также иными законодательными и нормативными правовыми актами Правительства РФ, Минфина России и Казначейства России</a:t>
                      </a:r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600" dirty="0"/>
                        <a:t>Федеральному</a:t>
                      </a:r>
                      <a:r>
                        <a:rPr lang="ru-RU" sz="600" baseline="0" dirty="0"/>
                        <a:t> казначейству:</a:t>
                      </a:r>
                    </a:p>
                    <a:p>
                      <a:r>
                        <a:rPr lang="ru-RU" sz="600" baseline="0" dirty="0"/>
                        <a:t>– средства единого казначейского счета до выяснения принадлежности</a:t>
                      </a:r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600" dirty="0"/>
                    </a:p>
                    <a:p>
                      <a:r>
                        <a:rPr lang="en-US" sz="600" dirty="0"/>
                        <a:t>[</a:t>
                      </a:r>
                      <a:r>
                        <a:rPr lang="ru-RU" sz="600" dirty="0"/>
                        <a:t>отсутствует</a:t>
                      </a:r>
                      <a:r>
                        <a:rPr lang="en-US" sz="600" dirty="0"/>
                        <a:t>]</a:t>
                      </a:r>
                      <a:r>
                        <a:rPr lang="ru-RU" sz="600" dirty="0"/>
                        <a:t> 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03420</a:t>
                      </a:r>
                    </a:p>
                    <a:p>
                      <a:endParaRPr lang="ru-RU" sz="600" dirty="0"/>
                    </a:p>
                  </a:txBody>
                  <a:tcPr marL="90000" marT="36000" marB="36000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8543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/>
                        <a:t>– финансовый результат по операциям по управлению остатками средств на едином казначейском счете</a:t>
                      </a:r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[</a:t>
                      </a:r>
                      <a:r>
                        <a:rPr lang="ru-RU" sz="600" dirty="0"/>
                        <a:t>отсутствует</a:t>
                      </a:r>
                      <a:r>
                        <a:rPr lang="en-US" sz="600" dirty="0"/>
                        <a:t>]</a:t>
                      </a:r>
                      <a:r>
                        <a:rPr lang="ru-RU" sz="600" dirty="0"/>
                        <a:t> </a:t>
                      </a:r>
                      <a:r>
                        <a:rPr lang="ru-RU" sz="600" baseline="0" dirty="0"/>
                        <a:t> </a:t>
                      </a:r>
                      <a:r>
                        <a:rPr lang="ru-RU" sz="600" baseline="0" dirty="0">
                          <a:sym typeface="Wingdings"/>
                        </a:rPr>
                        <a:t> 04100</a:t>
                      </a:r>
                      <a:endParaRPr lang="ru-RU" sz="600" dirty="0"/>
                    </a:p>
                  </a:txBody>
                  <a:tcPr marL="90000" marT="36000" marB="36000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0192" y="4330300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i="1" dirty="0" smtClean="0">
                <a:solidFill>
                  <a:schemeClr val="bg1">
                    <a:lumMod val="50000"/>
                  </a:schemeClr>
                </a:solidFill>
              </a:rPr>
              <a:t>* после принятия Федерального закона «О внесении изменений в Бюджетный кодекс Российской Федерации  в части казначейского сопровождения, казначейского обеспечения обязательств и бюджетного мониторинга»</a:t>
            </a:r>
          </a:p>
          <a:p>
            <a:pPr marL="171450" indent="-171450" algn="r">
              <a:buFont typeface="Arial" charset="0"/>
              <a:buChar char="•"/>
            </a:pPr>
            <a:endParaRPr lang="ru-RU" sz="600" i="1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ru-RU" sz="1000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638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-92546"/>
            <a:ext cx="9143999" cy="7000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/>
              <a:t>Порядок отражения реквизитов в распоряжениях </a:t>
            </a:r>
            <a:r>
              <a:rPr lang="ru-RU" sz="1800" b="1" dirty="0" smtClean="0"/>
              <a:t>о </a:t>
            </a:r>
            <a:r>
              <a:rPr lang="ru-RU" sz="1800" b="1" dirty="0"/>
              <a:t>переводе денежных </a:t>
            </a:r>
            <a:r>
              <a:rPr lang="ru-RU" sz="1800" b="1" dirty="0" smtClean="0"/>
              <a:t>средств (</a:t>
            </a:r>
            <a:r>
              <a:rPr lang="ru-RU" sz="1800" b="1" dirty="0" err="1" smtClean="0"/>
              <a:t>внутриказначейский</a:t>
            </a:r>
            <a:r>
              <a:rPr lang="ru-RU" sz="1800" b="1" dirty="0" smtClean="0"/>
              <a:t> платеж внутри одного ЕКС)</a:t>
            </a:r>
            <a:endParaRPr lang="ru-RU" sz="1800" b="1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55525"/>
            <a:ext cx="3775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</a:t>
            </a:r>
            <a:r>
              <a:rPr lang="ru-RU" sz="1200" b="1" dirty="0" smtClean="0"/>
              <a:t>плательщика (платеж учреждения):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1814" y="2853963"/>
            <a:ext cx="2695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получателя </a:t>
            </a:r>
            <a:r>
              <a:rPr lang="ru-RU" sz="1200" b="1" dirty="0" smtClean="0"/>
              <a:t>средств:</a:t>
            </a:r>
            <a:endParaRPr lang="ru-RU" sz="1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921451" y="893822"/>
          <a:ext cx="4752528" cy="1691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0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34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9179">
                <a:tc>
                  <a:txBody>
                    <a:bodyPr/>
                    <a:lstStyle/>
                    <a:p>
                      <a:r>
                        <a:rPr lang="ru-RU" sz="900" dirty="0"/>
                        <a:t>ИНН  </a:t>
                      </a:r>
                      <a:r>
                        <a:rPr lang="ru-RU" sz="900" b="1" dirty="0" smtClean="0"/>
                        <a:t>4101125564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410101001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УФК 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Камчатскому краю (КАМЧАТСКОЕ МТУ РОСАВИАЦИИ, л/с 03381884420)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err="1" smtClean="0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03211643000000013800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179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ПЕТРОПАВЛОВСК-КАМЧАТСКИЙ БАНКА РОССИИ//УФК по Камчатскому краю г. Петропавловск-Камчатский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013002402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179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err="1" smtClean="0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900" b="1" dirty="0" smtClean="0"/>
                    </a:p>
                    <a:p>
                      <a:r>
                        <a:rPr lang="ru-RU" sz="900" b="1" dirty="0" smtClean="0"/>
                        <a:t>40102810945370000031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/>
          </p:nvPr>
        </p:nvGraphicFramePr>
        <p:xfrm>
          <a:off x="1907704" y="3099393"/>
          <a:ext cx="4752528" cy="2026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8612">
                <a:tc rowSpan="2" gridSpan="2"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rgbClr val="11437F"/>
                          </a:solidFill>
                        </a:rPr>
                        <a:t>ОТДЕЛЕНИЕ ПЕТРОПАВЛОВСК-КАМЧАТСКИЙ БАНКА РОССИИ//УФК по Камчатскому краю г. Петропавловск-Камчатский</a:t>
                      </a:r>
                      <a:endParaRPr lang="ru-RU" sz="8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013002402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05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40102810945370000031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612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8612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4101041931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410101001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03224643300000003800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3280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Камчатскому краю (ГБУЗКК "ПЕТРОПАВЛОВСК-КАМЧАТСКАЯ ГОРОДСКАЯ СТАНЦИЯ СКОРОЙ МЕДИЦИНСКОЙ ПОМОЩИ", л/с 20386Щ01010)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8612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1098370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28" name="Соединительная линия уступом 23"/>
          <p:cNvCxnSpPr/>
          <p:nvPr/>
        </p:nvCxnSpPr>
        <p:spPr>
          <a:xfrm>
            <a:off x="1606972" y="1490783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0" y="4016410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606972" y="4408823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1912018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2" name="Соединительная линия уступом 23"/>
          <p:cNvCxnSpPr/>
          <p:nvPr/>
        </p:nvCxnSpPr>
        <p:spPr>
          <a:xfrm>
            <a:off x="1606972" y="2304432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" y="3014831"/>
            <a:ext cx="1620270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4" name="Соединительная линия уступом 23"/>
          <p:cNvCxnSpPr/>
          <p:nvPr/>
        </p:nvCxnSpPr>
        <p:spPr>
          <a:xfrm>
            <a:off x="1607571" y="3407246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7"/>
          <p:cNvCxnSpPr/>
          <p:nvPr/>
        </p:nvCxnSpPr>
        <p:spPr>
          <a:xfrm flipH="1">
            <a:off x="6727666" y="1995686"/>
            <a:ext cx="300733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6"/>
          <p:cNvCxnSpPr>
            <a:stCxn id="20" idx="1"/>
          </p:cNvCxnSpPr>
          <p:nvPr/>
        </p:nvCxnSpPr>
        <p:spPr>
          <a:xfrm flipH="1" flipV="1">
            <a:off x="6791548" y="3346783"/>
            <a:ext cx="300732" cy="120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7"/>
          <p:cNvCxnSpPr>
            <a:stCxn id="31" idx="1"/>
          </p:cNvCxnSpPr>
          <p:nvPr/>
        </p:nvCxnSpPr>
        <p:spPr>
          <a:xfrm flipH="1">
            <a:off x="6791548" y="357428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121744" y="2189016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164208" y="1233628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92280" y="3232572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2"/>
          <p:cNvCxnSpPr/>
          <p:nvPr/>
        </p:nvCxnSpPr>
        <p:spPr>
          <a:xfrm flipH="1">
            <a:off x="6729688" y="2318352"/>
            <a:ext cx="303934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3"/>
          <p:cNvCxnSpPr/>
          <p:nvPr/>
        </p:nvCxnSpPr>
        <p:spPr>
          <a:xfrm flipH="1">
            <a:off x="6749462" y="1349044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4"/>
          <p:cNvCxnSpPr/>
          <p:nvPr/>
        </p:nvCxnSpPr>
        <p:spPr>
          <a:xfrm flipH="1">
            <a:off x="6778262" y="4157618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099792" y="1879854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21444" y="4042202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092280" y="3458865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3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46502" y="4778480"/>
            <a:ext cx="2133600" cy="273844"/>
          </a:xfrm>
        </p:spPr>
        <p:txBody>
          <a:bodyPr/>
          <a:lstStyle/>
          <a:p>
            <a:fld id="{AFAE60AF-26C0-4F26-B6EA-302E8E682429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13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-92546"/>
            <a:ext cx="9143999" cy="7000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b="1" dirty="0"/>
              <a:t>Порядок отражения реквизитов в распоряжениях </a:t>
            </a:r>
            <a:r>
              <a:rPr lang="ru-RU" sz="1800" b="1" dirty="0" smtClean="0"/>
              <a:t>о </a:t>
            </a:r>
            <a:r>
              <a:rPr lang="ru-RU" sz="1800" b="1" dirty="0"/>
              <a:t>переводе денежных средств </a:t>
            </a:r>
            <a:r>
              <a:rPr lang="ru-RU" sz="1800" b="1" dirty="0" smtClean="0"/>
              <a:t>(платеж в доход бюджета)</a:t>
            </a:r>
            <a:endParaRPr lang="ru-RU" sz="1800" b="1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55525"/>
            <a:ext cx="4167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</a:t>
            </a:r>
            <a:r>
              <a:rPr lang="ru-RU" sz="1200" b="1" dirty="0" smtClean="0"/>
              <a:t>плательщика (платеж в доход бюджета):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1814" y="2853963"/>
            <a:ext cx="2695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Реквизиты получателя </a:t>
            </a:r>
            <a:r>
              <a:rPr lang="ru-RU" sz="1200" b="1" dirty="0" smtClean="0"/>
              <a:t>средств:</a:t>
            </a:r>
            <a:endParaRPr lang="ru-RU" sz="1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921451" y="893822"/>
          <a:ext cx="4752528" cy="1691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0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34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917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ИНН  </a:t>
                      </a:r>
                      <a:r>
                        <a:rPr lang="ru-RU" sz="900" b="1" dirty="0" smtClean="0"/>
                        <a:t>4101125564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410101001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Камчатскому краю (КАМЧАТСКОЕ МТУ РОСАВИАЦИИ, л/с 03381884420)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err="1" smtClean="0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03211643000000013800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179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ПЕТРОПАВЛОВСК-КАМЧАТСКИЙ БАНКА РОССИИ//УФК по Камчатскому краю г. Петропавловск-Камчатский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013002402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179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err="1" smtClean="0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900" b="1" dirty="0" smtClean="0"/>
                    </a:p>
                    <a:p>
                      <a:r>
                        <a:rPr lang="ru-RU" sz="900" b="1" dirty="0" smtClean="0"/>
                        <a:t>40102810945370000031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1098370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28" name="Соединительная линия уступом 23"/>
          <p:cNvCxnSpPr/>
          <p:nvPr/>
        </p:nvCxnSpPr>
        <p:spPr>
          <a:xfrm>
            <a:off x="1606972" y="1490783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3"/>
          <p:cNvCxnSpPr/>
          <p:nvPr/>
        </p:nvCxnSpPr>
        <p:spPr>
          <a:xfrm>
            <a:off x="1606972" y="4408823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1912018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2" name="Соединительная линия уступом 23"/>
          <p:cNvCxnSpPr/>
          <p:nvPr/>
        </p:nvCxnSpPr>
        <p:spPr>
          <a:xfrm>
            <a:off x="1606972" y="2304432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" y="3014831"/>
            <a:ext cx="1620270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4" name="Соединительная линия уступом 23"/>
          <p:cNvCxnSpPr/>
          <p:nvPr/>
        </p:nvCxnSpPr>
        <p:spPr>
          <a:xfrm>
            <a:off x="1607571" y="3407246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7"/>
          <p:cNvCxnSpPr/>
          <p:nvPr/>
        </p:nvCxnSpPr>
        <p:spPr>
          <a:xfrm flipH="1">
            <a:off x="6727666" y="1995686"/>
            <a:ext cx="300733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6"/>
          <p:cNvCxnSpPr>
            <a:stCxn id="20" idx="1"/>
          </p:cNvCxnSpPr>
          <p:nvPr/>
        </p:nvCxnSpPr>
        <p:spPr>
          <a:xfrm flipH="1" flipV="1">
            <a:off x="6791548" y="3346783"/>
            <a:ext cx="300732" cy="120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7"/>
          <p:cNvCxnSpPr>
            <a:stCxn id="31" idx="1"/>
          </p:cNvCxnSpPr>
          <p:nvPr/>
        </p:nvCxnSpPr>
        <p:spPr>
          <a:xfrm flipH="1">
            <a:off x="6791548" y="357428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121744" y="2189016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164208" y="1233628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92280" y="3232572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2"/>
          <p:cNvCxnSpPr/>
          <p:nvPr/>
        </p:nvCxnSpPr>
        <p:spPr>
          <a:xfrm flipH="1">
            <a:off x="6729688" y="2318352"/>
            <a:ext cx="303934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3"/>
          <p:cNvCxnSpPr/>
          <p:nvPr/>
        </p:nvCxnSpPr>
        <p:spPr>
          <a:xfrm flipH="1">
            <a:off x="6749462" y="1349044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4"/>
          <p:cNvCxnSpPr/>
          <p:nvPr/>
        </p:nvCxnSpPr>
        <p:spPr>
          <a:xfrm flipH="1">
            <a:off x="6799060" y="4016410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099792" y="1879854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schemeClr val="bg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93672" y="3900994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092280" y="3458865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3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46502" y="4778480"/>
            <a:ext cx="2133600" cy="273844"/>
          </a:xfrm>
        </p:spPr>
        <p:txBody>
          <a:bodyPr/>
          <a:lstStyle/>
          <a:p>
            <a:fld id="{AFAE60AF-26C0-4F26-B6EA-302E8E682429}" type="slidenum">
              <a:rPr lang="ru-RU" smtClean="0"/>
              <a:t>3</a:t>
            </a:fld>
            <a:endParaRPr lang="ru-RU" dirty="0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/>
          </p:nvPr>
        </p:nvGraphicFramePr>
        <p:xfrm>
          <a:off x="1936498" y="3127054"/>
          <a:ext cx="4791167" cy="1926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9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40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07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9705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7603">
                <a:tc rowSpan="2" gridSpan="2"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rgbClr val="11437F"/>
                          </a:solidFill>
                        </a:rPr>
                        <a:t>ОТДЕЛЕНИЕ ПЕТРОПАВЛОВСК-КАМЧАТСКИЙ БАНКА РОССИИ//УФК по Камчатскому краю г. Петропавловск-Камчатский</a:t>
                      </a:r>
                      <a:endParaRPr lang="ru-RU" sz="8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013002402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603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40102810945370000031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7603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7603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410135896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410101001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03100643000000013800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8726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Камчатскому краю (Управление Федеральной налоговой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 службы по Камчатскому краю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7603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395536" y="4022996"/>
            <a:ext cx="1224135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казначейского счета</a:t>
            </a:r>
          </a:p>
          <a:p>
            <a:pPr algn="r" eaLnBrk="0" hangingPunct="0"/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(Наименование администратора доходов бюджета)</a:t>
            </a:r>
          </a:p>
        </p:txBody>
      </p:sp>
    </p:spTree>
    <p:extLst>
      <p:ext uri="{BB962C8B-B14F-4D97-AF65-F5344CB8AC3E}">
        <p14:creationId xmlns:p14="http://schemas.microsoft.com/office/powerpoint/2010/main" val="184254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" y="0"/>
            <a:ext cx="9144000" cy="7000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000" b="1" dirty="0"/>
              <a:t>Порядок отражения реквизитов в </a:t>
            </a:r>
            <a:r>
              <a:rPr lang="ru-RU" sz="2000" b="1" dirty="0" smtClean="0"/>
              <a:t>распоряжениях о </a:t>
            </a:r>
            <a:r>
              <a:rPr lang="ru-RU" sz="2000" b="1" dirty="0"/>
              <a:t>переводе денежных </a:t>
            </a:r>
            <a:r>
              <a:rPr lang="ru-RU" sz="2000" b="1" dirty="0" smtClean="0"/>
              <a:t>средств (внешний платеж)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774" y="751100"/>
            <a:ext cx="3775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</a:rPr>
              <a:t>Реквизиты </a:t>
            </a:r>
            <a:r>
              <a:rPr lang="ru-RU" sz="1200" b="1" dirty="0" smtClean="0">
                <a:solidFill>
                  <a:prstClr val="black"/>
                </a:solidFill>
              </a:rPr>
              <a:t>плательщика (платеж учреждения):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552" y="3094072"/>
            <a:ext cx="5412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</a:rPr>
              <a:t>Реквизиты получателя </a:t>
            </a:r>
            <a:r>
              <a:rPr lang="ru-RU" sz="1200" b="1" dirty="0" smtClean="0">
                <a:solidFill>
                  <a:prstClr val="black"/>
                </a:solidFill>
              </a:rPr>
              <a:t>средств (платеж в адрес иного контрагента):</a:t>
            </a:r>
            <a:endParaRPr lang="ru-RU" sz="1200" b="1" dirty="0">
              <a:solidFill>
                <a:prstClr val="black"/>
              </a:solidFill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/>
          </p:nvPr>
        </p:nvGraphicFramePr>
        <p:xfrm>
          <a:off x="1938954" y="3574281"/>
          <a:ext cx="4752528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4644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АО "ВЛАДБИЗНЕСБАНК"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041708706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644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30101810100000000706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644">
                <a:tc>
                  <a:txBody>
                    <a:bodyPr/>
                    <a:lstStyle/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3328404610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dirty="0"/>
                        <a:t>КПП  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332801001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40702810500000000417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ООО "</a:t>
                      </a:r>
                      <a:r>
                        <a:rPr lang="ru-RU" sz="900" b="1" dirty="0" err="1" smtClean="0">
                          <a:solidFill>
                            <a:srgbClr val="11437F"/>
                          </a:solidFill>
                        </a:rPr>
                        <a:t>Медилон-Фармимэкс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"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4644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1091948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</a:t>
            </a:r>
            <a:r>
              <a:rPr lang="ru-RU" sz="90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лицевой счет)</a:t>
            </a:r>
            <a:endParaRPr lang="ru-RU" sz="900" dirty="0" smtClean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8" name="Соединительная линия уступом 23"/>
          <p:cNvCxnSpPr/>
          <p:nvPr/>
        </p:nvCxnSpPr>
        <p:spPr>
          <a:xfrm>
            <a:off x="1606972" y="148436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-12699" y="4472558"/>
            <a:ext cx="1619671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Контрагент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606972" y="4587974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1896764"/>
            <a:ext cx="1619671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2" name="Соединительная линия уступом 23"/>
          <p:cNvCxnSpPr/>
          <p:nvPr/>
        </p:nvCxnSpPr>
        <p:spPr>
          <a:xfrm>
            <a:off x="1606972" y="2289178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-13298" y="3730441"/>
            <a:ext cx="162027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900" dirty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Наименование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Банка Контрагента</a:t>
            </a:r>
            <a:endParaRPr lang="ru-RU" sz="9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4" name="Соединительная линия уступом 23"/>
          <p:cNvCxnSpPr/>
          <p:nvPr/>
        </p:nvCxnSpPr>
        <p:spPr>
          <a:xfrm>
            <a:off x="1606972" y="3799661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7"/>
          <p:cNvCxnSpPr/>
          <p:nvPr/>
        </p:nvCxnSpPr>
        <p:spPr>
          <a:xfrm flipH="1">
            <a:off x="6788345" y="2110288"/>
            <a:ext cx="300733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6"/>
          <p:cNvCxnSpPr/>
          <p:nvPr/>
        </p:nvCxnSpPr>
        <p:spPr>
          <a:xfrm flipH="1" flipV="1">
            <a:off x="6788346" y="3688480"/>
            <a:ext cx="300732" cy="120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7"/>
          <p:cNvCxnSpPr/>
          <p:nvPr/>
        </p:nvCxnSpPr>
        <p:spPr>
          <a:xfrm flipH="1">
            <a:off x="6791548" y="3925389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092280" y="2321868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92280" y="1347614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72006" y="3544064"/>
            <a:ext cx="1000393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 БАНКА</a:t>
            </a:r>
            <a:endParaRPr lang="ru-RU" sz="9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2"/>
          <p:cNvCxnSpPr>
            <a:stCxn id="18" idx="1"/>
          </p:cNvCxnSpPr>
          <p:nvPr/>
        </p:nvCxnSpPr>
        <p:spPr>
          <a:xfrm flipH="1">
            <a:off x="6788346" y="2437284"/>
            <a:ext cx="303934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3"/>
          <p:cNvCxnSpPr>
            <a:stCxn id="19" idx="1"/>
          </p:cNvCxnSpPr>
          <p:nvPr/>
        </p:nvCxnSpPr>
        <p:spPr>
          <a:xfrm flipH="1">
            <a:off x="6791548" y="1463030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4"/>
          <p:cNvCxnSpPr/>
          <p:nvPr/>
        </p:nvCxnSpPr>
        <p:spPr>
          <a:xfrm flipH="1">
            <a:off x="6788346" y="4403308"/>
            <a:ext cx="300732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118190" y="1987456"/>
            <a:ext cx="79216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БИК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ТОФК</a:t>
            </a:r>
            <a:endParaRPr lang="ru-RU" sz="9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42911" y="4287892"/>
            <a:ext cx="1584336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Расчетный </a:t>
            </a:r>
            <a:r>
              <a:rPr lang="ru-RU" sz="900" dirty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счет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142911" y="3809973"/>
            <a:ext cx="1728192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cs typeface="Times New Roman" panose="02020603050405020304" pitchFamily="18" charset="0"/>
              </a:rPr>
              <a:t>Корсчет</a:t>
            </a:r>
            <a:endParaRPr lang="ru-RU" sz="900" dirty="0">
              <a:solidFill>
                <a:prstClr val="white">
                  <a:lumMod val="50000"/>
                </a:prstClr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89576" y="4803998"/>
            <a:ext cx="2133600" cy="273844"/>
          </a:xfrm>
        </p:spPr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/>
          </p:nvPr>
        </p:nvGraphicFramePr>
        <p:xfrm>
          <a:off x="1905757" y="1049737"/>
          <a:ext cx="475252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42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0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34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3917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ИНН  </a:t>
                      </a:r>
                      <a:r>
                        <a:rPr lang="ru-RU" sz="900" b="1" dirty="0" smtClean="0"/>
                        <a:t>4101125564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410101001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УФК по Камчатскому краю (КАМЧАТСКОЕ МТУ РОСАВИАЦИИ, </a:t>
                      </a:r>
                    </a:p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л/с 03381884420)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err="1" smtClean="0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03211643000000013800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179">
                <a:tc rowSpan="2"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ПЕТРОПАВЛОВСК-КАМЧАТСКИЙ БАНКА РОССИИ//УФК по Камчатскому краю г. Петропавловск-Камчатский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БИК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013002402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179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r>
                        <a:rPr lang="ru-RU" sz="900" dirty="0" err="1" smtClean="0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900" b="1" dirty="0" smtClean="0"/>
                    </a:p>
                    <a:p>
                      <a:r>
                        <a:rPr lang="ru-RU" sz="900" b="1" dirty="0" smtClean="0"/>
                        <a:t>40102810945370000031</a:t>
                      </a:r>
                      <a:endParaRPr lang="ru-RU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179">
                <a:tc gridSpan="2">
                  <a:txBody>
                    <a:bodyPr/>
                    <a:lstStyle/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04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07505" y="108392"/>
            <a:ext cx="8928991" cy="3772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44987" tIns="72494" rIns="144987" bIns="72494" rtlCol="0">
            <a:spAutoFit/>
          </a:bodyPr>
          <a:lstStyle/>
          <a:p>
            <a:pPr algn="ctr"/>
            <a:r>
              <a:rPr lang="ru-RU" sz="1500" b="1" dirty="0" err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Внутриказначейский</a:t>
            </a:r>
            <a:r>
              <a:rPr lang="ru-RU" sz="15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платеж (пример заполнения полей в заявке на кассовый расход)</a:t>
            </a:r>
            <a:endParaRPr lang="ru-RU" sz="1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428974"/>
              </p:ext>
            </p:extLst>
          </p:nvPr>
        </p:nvGraphicFramePr>
        <p:xfrm>
          <a:off x="2746144" y="733624"/>
          <a:ext cx="3136956" cy="4061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6" name="Лист" r:id="rId5" imgW="5838923" imgH="7562970" progId="Excel.Sheet.8">
                  <p:embed/>
                </p:oleObj>
              </mc:Choice>
              <mc:Fallback>
                <p:oleObj name="Лист" r:id="rId5" imgW="5838923" imgH="756297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46144" y="733624"/>
                        <a:ext cx="3136956" cy="40614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ая выноска 5"/>
          <p:cNvSpPr/>
          <p:nvPr/>
        </p:nvSpPr>
        <p:spPr>
          <a:xfrm>
            <a:off x="467545" y="2211711"/>
            <a:ext cx="1921276" cy="757630"/>
          </a:xfrm>
          <a:prstGeom prst="wedgeRectCallout">
            <a:avLst>
              <a:gd name="adj1" fmla="val 110121"/>
              <a:gd name="adj2" fmla="val 136080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Номер казначейского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счета (КС)</a:t>
            </a:r>
          </a:p>
          <a:p>
            <a:pPr algn="ctr"/>
            <a:r>
              <a:rPr lang="ru-RU" sz="1100" dirty="0" smtClean="0">
                <a:solidFill>
                  <a:srgbClr val="000000"/>
                </a:solidFill>
              </a:rPr>
              <a:t>03211643000000013800</a:t>
            </a:r>
            <a:r>
              <a:rPr lang="ru-RU" sz="1100" dirty="0" smtClean="0"/>
              <a:t> 0000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6142996" y="2283718"/>
            <a:ext cx="2030041" cy="662393"/>
          </a:xfrm>
          <a:prstGeom prst="wedgeRectCallout">
            <a:avLst>
              <a:gd name="adj1" fmla="val -84638"/>
              <a:gd name="adj2" fmla="val 19602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/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40102810945370000031</a:t>
            </a:r>
          </a:p>
          <a:p>
            <a:pPr algn="ctr"/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Номер 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единого казначейского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счета (ЕКС)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107505" y="3296469"/>
            <a:ext cx="2281316" cy="1723553"/>
          </a:xfrm>
          <a:prstGeom prst="wedgeRectCallout">
            <a:avLst>
              <a:gd name="adj1" fmla="val 98363"/>
              <a:gd name="adj2" fmla="val -13843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Наименование учреждения ЦБ РФ//Наименование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ТОФК</a:t>
            </a:r>
          </a:p>
          <a:p>
            <a:pPr algn="ctr"/>
            <a:endParaRPr lang="ru-RU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ОТДЕЛЕНИЕ ПЕТРОПАВЛОВСК-КАМЧАТСКИЙ БАНКА РОССИИ//Управление Федерального казначейства по Камчатскому краю г. Петропавловск-Камчатский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6368306" y="4083918"/>
            <a:ext cx="1804731" cy="483147"/>
          </a:xfrm>
          <a:prstGeom prst="wedgeRectCallout">
            <a:avLst>
              <a:gd name="adj1" fmla="val -132503"/>
              <a:gd name="adj2" fmla="val -81535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БИК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ТОФК  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013002402 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471128" y="1131590"/>
            <a:ext cx="1921276" cy="757630"/>
          </a:xfrm>
          <a:prstGeom prst="wedgeRectCallout">
            <a:avLst>
              <a:gd name="adj1" fmla="val 112954"/>
              <a:gd name="adj2" fmla="val -2268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/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</a:rPr>
              <a:t>Номер лицевого счета клиента остается без изменения, не меняется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04248" y="4779620"/>
            <a:ext cx="2133600" cy="273844"/>
          </a:xfrm>
        </p:spPr>
        <p:txBody>
          <a:bodyPr/>
          <a:lstStyle/>
          <a:p>
            <a:fld id="{AFAE60AF-26C0-4F26-B6EA-302E8E682429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8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7451</TotalTime>
  <Words>901</Words>
  <Application>Microsoft Office PowerPoint</Application>
  <PresentationFormat>Экран (16:9)</PresentationFormat>
  <Paragraphs>214</Paragraphs>
  <Slides>5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PT Serif</vt:lpstr>
      <vt:lpstr>Times New Roman</vt:lpstr>
      <vt:lpstr>Trebuchet MS</vt:lpstr>
      <vt:lpstr>Wingdings</vt:lpstr>
      <vt:lpstr>Презентация_СКП_11-09-19</vt:lpstr>
      <vt:lpstr>Лист</vt:lpstr>
      <vt:lpstr>Соответствие банковских счетов казначейским (коды видов казначейских счетов в номере казначейского счета установлены приказом Федерального казначейства от 01.04.2020 № 15н)</vt:lpstr>
      <vt:lpstr>Порядок отражения реквизитов в распоряжениях о переводе денежных средств (внутриказначейский платеж внутри одного ЕКС)</vt:lpstr>
      <vt:lpstr>Порядок отражения реквизитов в распоряжениях о переводе денежных средств (платеж в доход бюджета)</vt:lpstr>
      <vt:lpstr>Порядок отражения реквизитов в распоряжениях о переводе денежных средств (внешний платеж)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системы  казначейских платежей</dc:title>
  <dc:creator>Чернов Андрей Анатольевич</dc:creator>
  <cp:lastModifiedBy>Большакова Ольга Александровна</cp:lastModifiedBy>
  <cp:revision>348</cp:revision>
  <cp:lastPrinted>2020-11-17T01:41:00Z</cp:lastPrinted>
  <dcterms:created xsi:type="dcterms:W3CDTF">2019-11-05T11:34:20Z</dcterms:created>
  <dcterms:modified xsi:type="dcterms:W3CDTF">2020-12-24T22:11:19Z</dcterms:modified>
</cp:coreProperties>
</file>