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7" r:id="rId2"/>
    <p:sldMasterId id="2147483673" r:id="rId3"/>
  </p:sldMasterIdLst>
  <p:notesMasterIdLst>
    <p:notesMasterId r:id="rId9"/>
  </p:notesMasterIdLst>
  <p:sldIdLst>
    <p:sldId id="256" r:id="rId4"/>
    <p:sldId id="262" r:id="rId5"/>
    <p:sldId id="286" r:id="rId6"/>
    <p:sldId id="281" r:id="rId7"/>
    <p:sldId id="288" r:id="rId8"/>
  </p:sldIdLst>
  <p:sldSz cx="5765800" cy="3244850"/>
  <p:notesSz cx="9926638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11437F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9" autoAdjust="0"/>
    <p:restoredTop sz="94660"/>
  </p:normalViewPr>
  <p:slideViewPr>
    <p:cSldViewPr>
      <p:cViewPr varScale="1">
        <p:scale>
          <a:sx n="223" d="100"/>
          <a:sy n="223" d="100"/>
        </p:scale>
        <p:origin x="816" y="180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1999" y="1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71938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713" tIns="84856" rIns="169713" bIns="848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119" y="3272462"/>
            <a:ext cx="7942404" cy="2677168"/>
          </a:xfrm>
          <a:prstGeom prst="rect">
            <a:avLst/>
          </a:prstGeom>
        </p:spPr>
        <p:txBody>
          <a:bodyPr vert="horz" lIns="169713" tIns="84856" rIns="169713" bIns="84856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1999" y="6458457"/>
            <a:ext cx="4301908" cy="339219"/>
          </a:xfrm>
          <a:prstGeom prst="rect">
            <a:avLst/>
          </a:prstGeom>
        </p:spPr>
        <p:txBody>
          <a:bodyPr vert="horz" lIns="169713" tIns="84856" rIns="169713" bIns="84856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3B102A-EDC8-431F-B475-B3229B34ED8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8443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1076325" y="1560513"/>
            <a:ext cx="13855700" cy="77978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/>
          <a:p>
            <a:fld id="{98206734-726E-46B9-B3CD-75FDA00F97BD}" type="datetime1">
              <a:rPr lang="ru-RU" smtClean="0"/>
              <a:t>12.09.2022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/>
          <a:p>
            <a:fld id="{FAA6C436-0D4A-4340-A2B7-930FFE7E96A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436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6" y="40003"/>
            <a:ext cx="884317" cy="34633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94812" y="759307"/>
            <a:ext cx="3995644" cy="1135682"/>
          </a:xfrm>
        </p:spPr>
        <p:txBody>
          <a:bodyPr>
            <a:normAutofit/>
          </a:bodyPr>
          <a:lstStyle>
            <a:lvl1pPr algn="l">
              <a:defRPr sz="15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4812" y="2122125"/>
            <a:ext cx="2951328" cy="681409"/>
          </a:xfrm>
        </p:spPr>
        <p:txBody>
          <a:bodyPr anchor="ctr">
            <a:normAutofit/>
          </a:bodyPr>
          <a:lstStyle>
            <a:lvl1pPr marL="0" indent="0" algn="l">
              <a:buNone/>
              <a:defRPr sz="1000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  <a:lvl2pPr marL="288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576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864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153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441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7298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0181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306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8" name="object 9"/>
          <p:cNvSpPr/>
          <p:nvPr userDrawn="1"/>
        </p:nvSpPr>
        <p:spPr>
          <a:xfrm>
            <a:off x="4517482" y="161246"/>
            <a:ext cx="1244222" cy="2762128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576621"/>
            <a:endParaRPr sz="1100">
              <a:solidFill>
                <a:prstClr val="black"/>
              </a:solidFill>
            </a:endParaRPr>
          </a:p>
        </p:txBody>
      </p:sp>
      <p:sp>
        <p:nvSpPr>
          <p:cNvPr id="30" name="TextBox 29"/>
          <p:cNvSpPr txBox="1"/>
          <p:nvPr userDrawn="1"/>
        </p:nvSpPr>
        <p:spPr>
          <a:xfrm>
            <a:off x="0" y="3068901"/>
            <a:ext cx="1112103" cy="155332"/>
          </a:xfrm>
          <a:prstGeom prst="rect">
            <a:avLst/>
          </a:prstGeom>
          <a:noFill/>
        </p:spPr>
        <p:txBody>
          <a:bodyPr wrap="square" lIns="57662" tIns="28831" rIns="57662" bIns="28831" rtlCol="0">
            <a:spAutoFit/>
          </a:bodyPr>
          <a:lstStyle/>
          <a:p>
            <a:pPr defTabSz="576621"/>
            <a:r>
              <a:rPr lang="en-US" sz="600" dirty="0">
                <a:solidFill>
                  <a:prstClr val="white">
                    <a:lumMod val="65000"/>
                  </a:prstClr>
                </a:solidFill>
              </a:rPr>
              <a:t>www.roskazna.ru</a:t>
            </a:r>
            <a:endParaRPr lang="ru-RU" sz="600" dirty="0">
              <a:solidFill>
                <a:prstClr val="white">
                  <a:lumMod val="6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0" y="441316"/>
            <a:ext cx="4789912" cy="0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 userDrawn="1"/>
        </p:nvCxnSpPr>
        <p:spPr>
          <a:xfrm>
            <a:off x="0" y="3030670"/>
            <a:ext cx="576580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34"/>
          <p:cNvSpPr>
            <a:spLocks noGrp="1"/>
          </p:cNvSpPr>
          <p:nvPr>
            <p:ph type="body" sz="quarter" idx="10" hasCustomPrompt="1"/>
          </p:nvPr>
        </p:nvSpPr>
        <p:spPr>
          <a:xfrm>
            <a:off x="2973711" y="3068901"/>
            <a:ext cx="2792090" cy="145359"/>
          </a:xfrm>
        </p:spPr>
        <p:txBody>
          <a:bodyPr>
            <a:noAutofit/>
          </a:bodyPr>
          <a:lstStyle>
            <a:lvl1pPr marL="0" indent="0" algn="r">
              <a:buNone/>
              <a:defRPr sz="600">
                <a:solidFill>
                  <a:schemeClr val="bg1">
                    <a:lumMod val="65000"/>
                  </a:schemeClr>
                </a:solidFill>
              </a:defRPr>
            </a:lvl1pPr>
            <a:lvl2pPr marL="288310" indent="0">
              <a:buNone/>
              <a:defRPr sz="600"/>
            </a:lvl2pPr>
            <a:lvl3pPr marL="576621" indent="0">
              <a:buNone/>
              <a:defRPr sz="600"/>
            </a:lvl3pPr>
            <a:lvl4pPr marL="864931" indent="0">
              <a:buNone/>
              <a:defRPr sz="600"/>
            </a:lvl4pPr>
            <a:lvl5pPr marL="1153241" indent="0">
              <a:buNone/>
              <a:defRPr sz="600"/>
            </a:lvl5pPr>
          </a:lstStyle>
          <a:p>
            <a:pPr lvl="0"/>
            <a:r>
              <a:rPr lang="ru-RU" dirty="0"/>
              <a:t> г. Москва, август 2020 года</a:t>
            </a:r>
          </a:p>
        </p:txBody>
      </p:sp>
      <p:cxnSp>
        <p:nvCxnSpPr>
          <p:cNvPr id="37" name="Прямая соединительная линия 36"/>
          <p:cNvCxnSpPr/>
          <p:nvPr userDrawn="1"/>
        </p:nvCxnSpPr>
        <p:spPr>
          <a:xfrm>
            <a:off x="0" y="2803534"/>
            <a:ext cx="3246140" cy="0"/>
          </a:xfrm>
          <a:prstGeom prst="line">
            <a:avLst/>
          </a:prstGeom>
          <a:ln w="9525">
            <a:solidFill>
              <a:srgbClr val="1143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9724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1225" y="486712"/>
            <a:ext cx="5403350" cy="1135682"/>
          </a:xfrm>
        </p:spPr>
        <p:txBody>
          <a:bodyPr>
            <a:normAutofit/>
          </a:bodyPr>
          <a:lstStyle>
            <a:lvl1pPr algn="ctr">
              <a:defRPr sz="1800" b="0"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600">
                <a:latin typeface="Trebuchet MS" panose="020B0603020202020204" pitchFamily="34" charset="0"/>
              </a:defRPr>
            </a:lvl1pPr>
          </a:lstStyle>
          <a:p>
            <a:fld id="{10CC615B-2A43-491D-A69B-02BAC316CF7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6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2133831" y="1622425"/>
            <a:ext cx="14981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6439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343" y="1"/>
            <a:ext cx="4289202" cy="441315"/>
          </a:xfrm>
          <a:noFill/>
        </p:spPr>
        <p:txBody>
          <a:bodyPr>
            <a:noAutofit/>
          </a:bodyPr>
          <a:lstStyle>
            <a:lvl1pPr algn="r">
              <a:defRPr sz="1000" b="1">
                <a:solidFill>
                  <a:srgbClr val="11437F"/>
                </a:solidFill>
                <a:latin typeface="+mj-lt"/>
                <a:ea typeface="PT Serif" panose="020A0603040505020204" pitchFamily="18" charset="-52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8290" y="850162"/>
            <a:ext cx="5189220" cy="2048422"/>
          </a:xfrm>
        </p:spPr>
        <p:txBody>
          <a:bodyPr>
            <a:normAutofit/>
          </a:bodyPr>
          <a:lstStyle>
            <a:lvl1pPr>
              <a:defRPr sz="1500">
                <a:latin typeface="+mn-lt"/>
                <a:ea typeface="PT Serif" panose="020A0603040505020204" pitchFamily="18" charset="-52"/>
              </a:defRPr>
            </a:lvl1pPr>
            <a:lvl2pPr>
              <a:defRPr sz="1300">
                <a:latin typeface="+mn-lt"/>
                <a:ea typeface="PT Serif" panose="020A0603040505020204" pitchFamily="18" charset="-52"/>
              </a:defRPr>
            </a:lvl2pPr>
            <a:lvl3pPr>
              <a:defRPr sz="1100">
                <a:latin typeface="+mn-lt"/>
                <a:ea typeface="PT Serif" panose="020A0603040505020204" pitchFamily="18" charset="-52"/>
              </a:defRPr>
            </a:lvl3pPr>
            <a:lvl4pPr>
              <a:defRPr sz="1000">
                <a:latin typeface="+mn-lt"/>
                <a:ea typeface="PT Serif" panose="020A0603040505020204" pitchFamily="18" charset="-52"/>
              </a:defRPr>
            </a:lvl4pPr>
            <a:lvl5pPr>
              <a:defRPr sz="1000">
                <a:latin typeface="+mn-lt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600">
                <a:latin typeface="Trebuchet MS" panose="020B0603020202020204" pitchFamily="34" charset="0"/>
              </a:defRPr>
            </a:lvl1pPr>
          </a:lstStyle>
          <a:p>
            <a:fld id="{06386CB9-F651-4E7F-834F-28E86640C71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6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Box 8"/>
          <p:cNvSpPr txBox="1"/>
          <p:nvPr userDrawn="1"/>
        </p:nvSpPr>
        <p:spPr>
          <a:xfrm>
            <a:off x="5350569" y="3030670"/>
            <a:ext cx="385623" cy="213582"/>
          </a:xfrm>
          <a:prstGeom prst="rect">
            <a:avLst/>
          </a:prstGeom>
        </p:spPr>
        <p:txBody>
          <a:bodyPr vert="horz" wrap="square" lIns="0" tIns="28831" rIns="0" bIns="28831" rtlCol="0" anchor="t">
            <a:spAutoFit/>
          </a:bodyPr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r" defTabSz="576621"/>
            <a:fld id="{F777CE8F-F8DB-4AC4-B215-9C5F8871BE3C}" type="slidenum">
              <a:rPr lang="ru-RU" sz="1000" smtClean="0">
                <a:solidFill>
                  <a:srgbClr val="11437F"/>
                </a:solidFill>
                <a:latin typeface="Arial"/>
                <a:ea typeface="PT Serif" panose="020A0603040505020204" pitchFamily="18" charset="-52"/>
              </a:rPr>
              <a:pPr algn="r" defTabSz="576621"/>
              <a:t>‹#›</a:t>
            </a:fld>
            <a:r>
              <a:rPr lang="ru-RU" sz="600" b="0" dirty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/</a:t>
            </a:r>
            <a:r>
              <a:rPr lang="ru-RU" sz="600" b="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Arial"/>
                <a:ea typeface="PT Serif" panose="020A0603040505020204" pitchFamily="18" charset="-52"/>
              </a:rPr>
              <a:t>23</a:t>
            </a:r>
            <a:endParaRPr lang="ru-RU" sz="1000" b="0" dirty="0">
              <a:solidFill>
                <a:prstClr val="black">
                  <a:lumMod val="50000"/>
                  <a:lumOff val="50000"/>
                </a:prstClr>
              </a:solidFill>
              <a:latin typeface="Arial"/>
              <a:ea typeface="PT Serif" panose="020A0603040505020204" pitchFamily="18" charset="-52"/>
            </a:endParaRP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057F448-D147-4228-A0FD-8008E86D846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6" y="40003"/>
            <a:ext cx="884317" cy="34633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 userDrawn="1"/>
        </p:nvCxnSpPr>
        <p:spPr>
          <a:xfrm>
            <a:off x="0" y="441316"/>
            <a:ext cx="5765800" cy="0"/>
          </a:xfrm>
          <a:prstGeom prst="line">
            <a:avLst/>
          </a:prstGeom>
          <a:ln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5430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98376-9F3A-421E-9FC0-097005E9FF7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568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139C3-821F-45C9-A024-7FB8D5FB4B9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9/12/2022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4130" y="22227"/>
            <a:ext cx="2738172" cy="12717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8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096674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2435" y="531044"/>
            <a:ext cx="4900930" cy="1129689"/>
          </a:xfrm>
        </p:spPr>
        <p:txBody>
          <a:bodyPr anchor="b"/>
          <a:lstStyle>
            <a:lvl1pPr algn="ctr">
              <a:defRPr sz="283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0725" y="1704297"/>
            <a:ext cx="4324350" cy="783421"/>
          </a:xfrm>
        </p:spPr>
        <p:txBody>
          <a:bodyPr/>
          <a:lstStyle>
            <a:lvl1pPr marL="0" indent="0" algn="ctr">
              <a:buNone/>
              <a:defRPr sz="1135"/>
            </a:lvl1pPr>
            <a:lvl2pPr marL="216301" indent="0" algn="ctr">
              <a:buNone/>
              <a:defRPr sz="946"/>
            </a:lvl2pPr>
            <a:lvl3pPr marL="432603" indent="0" algn="ctr">
              <a:buNone/>
              <a:defRPr sz="852"/>
            </a:lvl3pPr>
            <a:lvl4pPr marL="648904" indent="0" algn="ctr">
              <a:buNone/>
              <a:defRPr sz="757"/>
            </a:lvl4pPr>
            <a:lvl5pPr marL="865205" indent="0" algn="ctr">
              <a:buNone/>
              <a:defRPr sz="757"/>
            </a:lvl5pPr>
            <a:lvl6pPr marL="1081507" indent="0" algn="ctr">
              <a:buNone/>
              <a:defRPr sz="757"/>
            </a:lvl6pPr>
            <a:lvl7pPr marL="1297808" indent="0" algn="ctr">
              <a:buNone/>
              <a:defRPr sz="757"/>
            </a:lvl7pPr>
            <a:lvl8pPr marL="1514109" indent="0" algn="ctr">
              <a:buNone/>
              <a:defRPr sz="757"/>
            </a:lvl8pPr>
            <a:lvl9pPr marL="1730411" indent="0" algn="ctr">
              <a:buNone/>
              <a:defRPr sz="757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32603"/>
            <a:fld id="{C69AA694-A798-416B-BC1D-2AD2FDABE6B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12.09.2022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3260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32603"/>
            <a:fld id="{5AD44255-055A-493F-815A-C21D1B579B3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09438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32603"/>
            <a:fld id="{50E13148-707F-4EB2-911C-8F8346F9A6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12.09.2022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3260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32603"/>
            <a:fld id="{5AD44255-055A-493F-815A-C21D1B579B3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664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396" y="808961"/>
            <a:ext cx="4973003" cy="1349767"/>
          </a:xfrm>
        </p:spPr>
        <p:txBody>
          <a:bodyPr anchor="b"/>
          <a:lstStyle>
            <a:lvl1pPr>
              <a:defRPr sz="283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3396" y="2171497"/>
            <a:ext cx="4973003" cy="709811"/>
          </a:xfrm>
        </p:spPr>
        <p:txBody>
          <a:bodyPr/>
          <a:lstStyle>
            <a:lvl1pPr marL="0" indent="0">
              <a:buNone/>
              <a:defRPr sz="1135">
                <a:solidFill>
                  <a:schemeClr val="tx1"/>
                </a:solidFill>
              </a:defRPr>
            </a:lvl1pPr>
            <a:lvl2pPr marL="216301" indent="0">
              <a:buNone/>
              <a:defRPr sz="946">
                <a:solidFill>
                  <a:schemeClr val="tx1">
                    <a:tint val="75000"/>
                  </a:schemeClr>
                </a:solidFill>
              </a:defRPr>
            </a:lvl2pPr>
            <a:lvl3pPr marL="432603" indent="0">
              <a:buNone/>
              <a:defRPr sz="852">
                <a:solidFill>
                  <a:schemeClr val="tx1">
                    <a:tint val="75000"/>
                  </a:schemeClr>
                </a:solidFill>
              </a:defRPr>
            </a:lvl3pPr>
            <a:lvl4pPr marL="648904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4pPr>
            <a:lvl5pPr marL="865205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5pPr>
            <a:lvl6pPr marL="1081507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6pPr>
            <a:lvl7pPr marL="1297808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7pPr>
            <a:lvl8pPr marL="151410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8pPr>
            <a:lvl9pPr marL="1730411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32603"/>
            <a:fld id="{66608087-5423-45D7-8FBC-E59726168EA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12.09.2022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3260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32603"/>
            <a:fld id="{5AD44255-055A-493F-815A-C21D1B579B3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90191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6399" y="863791"/>
            <a:ext cx="2450465" cy="2058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18937" y="863791"/>
            <a:ext cx="2450465" cy="2058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32603"/>
            <a:fld id="{4AB69D33-93E7-46AB-BBE5-FCDECEFFC60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12.09.2022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3260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32603"/>
            <a:fld id="{5AD44255-055A-493F-815A-C21D1B579B3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610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150" y="172759"/>
            <a:ext cx="4973003" cy="627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151" y="795439"/>
            <a:ext cx="2439203" cy="389832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301" indent="0">
              <a:buNone/>
              <a:defRPr sz="946" b="1"/>
            </a:lvl2pPr>
            <a:lvl3pPr marL="432603" indent="0">
              <a:buNone/>
              <a:defRPr sz="852" b="1"/>
            </a:lvl3pPr>
            <a:lvl4pPr marL="648904" indent="0">
              <a:buNone/>
              <a:defRPr sz="757" b="1"/>
            </a:lvl4pPr>
            <a:lvl5pPr marL="865205" indent="0">
              <a:buNone/>
              <a:defRPr sz="757" b="1"/>
            </a:lvl5pPr>
            <a:lvl6pPr marL="1081507" indent="0">
              <a:buNone/>
              <a:defRPr sz="757" b="1"/>
            </a:lvl6pPr>
            <a:lvl7pPr marL="1297808" indent="0">
              <a:buNone/>
              <a:defRPr sz="757" b="1"/>
            </a:lvl7pPr>
            <a:lvl8pPr marL="1514109" indent="0">
              <a:buNone/>
              <a:defRPr sz="757" b="1"/>
            </a:lvl8pPr>
            <a:lvl9pPr marL="1730411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7151" y="1185272"/>
            <a:ext cx="2439203" cy="17433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8936" y="795439"/>
            <a:ext cx="2451216" cy="389832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301" indent="0">
              <a:buNone/>
              <a:defRPr sz="946" b="1"/>
            </a:lvl2pPr>
            <a:lvl3pPr marL="432603" indent="0">
              <a:buNone/>
              <a:defRPr sz="852" b="1"/>
            </a:lvl3pPr>
            <a:lvl4pPr marL="648904" indent="0">
              <a:buNone/>
              <a:defRPr sz="757" b="1"/>
            </a:lvl4pPr>
            <a:lvl5pPr marL="865205" indent="0">
              <a:buNone/>
              <a:defRPr sz="757" b="1"/>
            </a:lvl5pPr>
            <a:lvl6pPr marL="1081507" indent="0">
              <a:buNone/>
              <a:defRPr sz="757" b="1"/>
            </a:lvl6pPr>
            <a:lvl7pPr marL="1297808" indent="0">
              <a:buNone/>
              <a:defRPr sz="757" b="1"/>
            </a:lvl7pPr>
            <a:lvl8pPr marL="1514109" indent="0">
              <a:buNone/>
              <a:defRPr sz="757" b="1"/>
            </a:lvl8pPr>
            <a:lvl9pPr marL="1730411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18936" y="1185272"/>
            <a:ext cx="2451216" cy="17433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32603"/>
            <a:fld id="{19ABFED6-71F4-4784-85BC-6CA839B9CFF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12.09.2022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3260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32603"/>
            <a:fld id="{5AD44255-055A-493F-815A-C21D1B579B3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7007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32603"/>
            <a:fld id="{F7B5228A-7A51-4EB0-BEDE-6F76C421C68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12.09.2022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3260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32603"/>
            <a:fld id="{5AD44255-055A-493F-815A-C21D1B579B3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617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32603"/>
            <a:fld id="{1CCB60CF-9B3D-4C1E-AE2D-95B42B4531B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12.09.2022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3260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32603"/>
            <a:fld id="{5AD44255-055A-493F-815A-C21D1B579B3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02982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150" y="216323"/>
            <a:ext cx="1859621" cy="757132"/>
          </a:xfrm>
        </p:spPr>
        <p:txBody>
          <a:bodyPr anchor="b"/>
          <a:lstStyle>
            <a:lvl1pPr>
              <a:defRPr sz="151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51216" y="467199"/>
            <a:ext cx="2918937" cy="2305947"/>
          </a:xfrm>
        </p:spPr>
        <p:txBody>
          <a:bodyPr/>
          <a:lstStyle>
            <a:lvl1pPr>
              <a:defRPr sz="1514"/>
            </a:lvl1pPr>
            <a:lvl2pPr>
              <a:defRPr sz="1325"/>
            </a:lvl2pPr>
            <a:lvl3pPr>
              <a:defRPr sz="1135"/>
            </a:lvl3pPr>
            <a:lvl4pPr>
              <a:defRPr sz="946"/>
            </a:lvl4pPr>
            <a:lvl5pPr>
              <a:defRPr sz="946"/>
            </a:lvl5pPr>
            <a:lvl6pPr>
              <a:defRPr sz="946"/>
            </a:lvl6pPr>
            <a:lvl7pPr>
              <a:defRPr sz="946"/>
            </a:lvl7pPr>
            <a:lvl8pPr>
              <a:defRPr sz="946"/>
            </a:lvl8pPr>
            <a:lvl9pPr>
              <a:defRPr sz="94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7150" y="973455"/>
            <a:ext cx="1859621" cy="1803446"/>
          </a:xfrm>
        </p:spPr>
        <p:txBody>
          <a:bodyPr/>
          <a:lstStyle>
            <a:lvl1pPr marL="0" indent="0">
              <a:buNone/>
              <a:defRPr sz="757"/>
            </a:lvl1pPr>
            <a:lvl2pPr marL="216301" indent="0">
              <a:buNone/>
              <a:defRPr sz="662"/>
            </a:lvl2pPr>
            <a:lvl3pPr marL="432603" indent="0">
              <a:buNone/>
              <a:defRPr sz="568"/>
            </a:lvl3pPr>
            <a:lvl4pPr marL="648904" indent="0">
              <a:buNone/>
              <a:defRPr sz="473"/>
            </a:lvl4pPr>
            <a:lvl5pPr marL="865205" indent="0">
              <a:buNone/>
              <a:defRPr sz="473"/>
            </a:lvl5pPr>
            <a:lvl6pPr marL="1081507" indent="0">
              <a:buNone/>
              <a:defRPr sz="473"/>
            </a:lvl6pPr>
            <a:lvl7pPr marL="1297808" indent="0">
              <a:buNone/>
              <a:defRPr sz="473"/>
            </a:lvl7pPr>
            <a:lvl8pPr marL="1514109" indent="0">
              <a:buNone/>
              <a:defRPr sz="473"/>
            </a:lvl8pPr>
            <a:lvl9pPr marL="1730411" indent="0">
              <a:buNone/>
              <a:defRPr sz="47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32603"/>
            <a:fld id="{C33EF0EE-8E2B-4143-B5AB-7DED3DC5A24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12.09.2022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3260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32603"/>
            <a:fld id="{5AD44255-055A-493F-815A-C21D1B579B3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0153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7150" y="216323"/>
            <a:ext cx="1859621" cy="757132"/>
          </a:xfrm>
        </p:spPr>
        <p:txBody>
          <a:bodyPr anchor="b"/>
          <a:lstStyle>
            <a:lvl1pPr>
              <a:defRPr sz="151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51216" y="467199"/>
            <a:ext cx="2918937" cy="2305947"/>
          </a:xfrm>
        </p:spPr>
        <p:txBody>
          <a:bodyPr anchor="t"/>
          <a:lstStyle>
            <a:lvl1pPr marL="0" indent="0">
              <a:buNone/>
              <a:defRPr sz="1514"/>
            </a:lvl1pPr>
            <a:lvl2pPr marL="216301" indent="0">
              <a:buNone/>
              <a:defRPr sz="1325"/>
            </a:lvl2pPr>
            <a:lvl3pPr marL="432603" indent="0">
              <a:buNone/>
              <a:defRPr sz="1135"/>
            </a:lvl3pPr>
            <a:lvl4pPr marL="648904" indent="0">
              <a:buNone/>
              <a:defRPr sz="946"/>
            </a:lvl4pPr>
            <a:lvl5pPr marL="865205" indent="0">
              <a:buNone/>
              <a:defRPr sz="946"/>
            </a:lvl5pPr>
            <a:lvl6pPr marL="1081507" indent="0">
              <a:buNone/>
              <a:defRPr sz="946"/>
            </a:lvl6pPr>
            <a:lvl7pPr marL="1297808" indent="0">
              <a:buNone/>
              <a:defRPr sz="946"/>
            </a:lvl7pPr>
            <a:lvl8pPr marL="1514109" indent="0">
              <a:buNone/>
              <a:defRPr sz="946"/>
            </a:lvl8pPr>
            <a:lvl9pPr marL="1730411" indent="0">
              <a:buNone/>
              <a:defRPr sz="946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7150" y="973455"/>
            <a:ext cx="1859621" cy="1803446"/>
          </a:xfrm>
        </p:spPr>
        <p:txBody>
          <a:bodyPr/>
          <a:lstStyle>
            <a:lvl1pPr marL="0" indent="0">
              <a:buNone/>
              <a:defRPr sz="757"/>
            </a:lvl1pPr>
            <a:lvl2pPr marL="216301" indent="0">
              <a:buNone/>
              <a:defRPr sz="662"/>
            </a:lvl2pPr>
            <a:lvl3pPr marL="432603" indent="0">
              <a:buNone/>
              <a:defRPr sz="568"/>
            </a:lvl3pPr>
            <a:lvl4pPr marL="648904" indent="0">
              <a:buNone/>
              <a:defRPr sz="473"/>
            </a:lvl4pPr>
            <a:lvl5pPr marL="865205" indent="0">
              <a:buNone/>
              <a:defRPr sz="473"/>
            </a:lvl5pPr>
            <a:lvl6pPr marL="1081507" indent="0">
              <a:buNone/>
              <a:defRPr sz="473"/>
            </a:lvl6pPr>
            <a:lvl7pPr marL="1297808" indent="0">
              <a:buNone/>
              <a:defRPr sz="473"/>
            </a:lvl7pPr>
            <a:lvl8pPr marL="1514109" indent="0">
              <a:buNone/>
              <a:defRPr sz="473"/>
            </a:lvl8pPr>
            <a:lvl9pPr marL="1730411" indent="0">
              <a:buNone/>
              <a:defRPr sz="47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32603"/>
            <a:fld id="{C0659243-F555-4E86-B38E-4F965A4A957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12.09.2022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3260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32603"/>
            <a:fld id="{5AD44255-055A-493F-815A-C21D1B579B3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038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32603"/>
            <a:fld id="{47EEBC80-2947-4485-9729-A1719178C6C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12.09.2022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3260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32603"/>
            <a:fld id="{5AD44255-055A-493F-815A-C21D1B579B3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760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26152" y="172758"/>
            <a:ext cx="1243250" cy="27498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6399" y="172758"/>
            <a:ext cx="3657680" cy="27498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32603"/>
            <a:fld id="{7BF4D6BD-8BAE-4283-BB15-9A3B3B0DC35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12.09.2022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3260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32603"/>
            <a:fld id="{5AD44255-055A-493F-815A-C21D1B579B3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1691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288303" y="3017724"/>
            <a:ext cx="1326135" cy="271831"/>
          </a:xfrm>
          <a:prstGeom prst="rect">
            <a:avLst/>
          </a:prstGeom>
        </p:spPr>
        <p:txBody>
          <a:bodyPr/>
          <a:lstStyle/>
          <a:p>
            <a:pPr defTabSz="432603"/>
            <a:fld id="{4979BCD0-33B0-41BA-8292-9D95ED6D487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12.09.2022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1960373" y="3017725"/>
            <a:ext cx="1845056" cy="271831"/>
          </a:xfrm>
          <a:prstGeom prst="rect">
            <a:avLst/>
          </a:prstGeom>
        </p:spPr>
        <p:txBody>
          <a:bodyPr/>
          <a:lstStyle/>
          <a:p>
            <a:pPr defTabSz="43260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4376179" y="3025539"/>
            <a:ext cx="1326135" cy="165040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defTabSz="432603"/>
            <a:fld id="{B6F15528-21DE-4FAA-801E-634DDDAF4B2B}" type="slidenum">
              <a:rPr lang="ru-RU" smtClean="0">
                <a:solidFill>
                  <a:srgbClr val="44546A"/>
                </a:solidFill>
              </a:rPr>
              <a:pPr defTabSz="432603"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4130" y="22231"/>
            <a:ext cx="2738172" cy="16504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871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250827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3514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8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621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1909922" y="3007497"/>
            <a:ext cx="1945958" cy="172758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3260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96399" y="3007497"/>
            <a:ext cx="1297305" cy="172758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32603"/>
            <a:fld id="{DF46F127-4AB1-4471-A54F-66D676B430A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12.09.2022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2845911" y="3094626"/>
            <a:ext cx="89075" cy="87374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defTabSz="432603"/>
            <a:fld id="{B6F15528-21DE-4FAA-801E-634DDDAF4B2B}" type="slidenum">
              <a:rPr lang="ru-RU" smtClean="0">
                <a:solidFill>
                  <a:srgbClr val="44546A"/>
                </a:solidFill>
              </a:rPr>
              <a:pPr defTabSz="432603"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4132" y="22229"/>
            <a:ext cx="2738172" cy="131062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692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125878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32603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32603"/>
            <a:fld id="{4684E970-F2B5-4726-9295-FB6B7CC7A7C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32603"/>
              <a:t>9/12/2022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E801F513-37A4-4436-BBD3-3D2847934C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4133" y="22227"/>
            <a:ext cx="2738172" cy="12717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82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14" name="Holder 6">
            <a:extLst>
              <a:ext uri="{FF2B5EF4-FFF2-40B4-BE49-F238E27FC236}">
                <a16:creationId xmlns:a16="http://schemas.microsoft.com/office/drawing/2014/main" id="{72B907B9-426E-4B38-8F01-4BD15A5C52DA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4376168" y="3101717"/>
            <a:ext cx="1326135" cy="127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 sz="827" b="1">
                <a:solidFill>
                  <a:schemeClr val="tx2"/>
                </a:solidFill>
              </a:defRPr>
            </a:lvl1pPr>
          </a:lstStyle>
          <a:p>
            <a:pPr defTabSz="432603"/>
            <a:fld id="{B6F15528-21DE-4FAA-801E-634DDDAF4B2B}" type="slidenum">
              <a:rPr lang="ru-RU" smtClean="0">
                <a:solidFill>
                  <a:srgbClr val="44546A"/>
                </a:solidFill>
              </a:rPr>
              <a:pPr defTabSz="432603"/>
              <a:t>‹#›</a:t>
            </a:fld>
            <a:endParaRPr lang="ru-RU">
              <a:solidFill>
                <a:srgbClr val="44546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5245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8290" y="129945"/>
            <a:ext cx="5189220" cy="540808"/>
          </a:xfrm>
          <a:prstGeom prst="rect">
            <a:avLst/>
          </a:prstGeom>
        </p:spPr>
        <p:txBody>
          <a:bodyPr vert="horz" lIns="57662" tIns="28831" rIns="57662" bIns="28831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8290" y="757132"/>
            <a:ext cx="5189220" cy="2141451"/>
          </a:xfrm>
          <a:prstGeom prst="rect">
            <a:avLst/>
          </a:prstGeom>
        </p:spPr>
        <p:txBody>
          <a:bodyPr vert="horz" lIns="57662" tIns="28831" rIns="57662" bIns="28831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288290" y="3007496"/>
            <a:ext cx="1345353" cy="172758"/>
          </a:xfrm>
          <a:prstGeom prst="rect">
            <a:avLst/>
          </a:prstGeom>
        </p:spPr>
        <p:txBody>
          <a:bodyPr vert="horz" lIns="57662" tIns="28831" rIns="57662" bIns="28831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6621"/>
            <a:fld id="{8C39CB89-9ADF-49D0-98FE-5E9F2BA3E79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576621"/>
              <a:t>9/12/2022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69982" y="3007496"/>
            <a:ext cx="1825837" cy="172758"/>
          </a:xfrm>
          <a:prstGeom prst="rect">
            <a:avLst/>
          </a:prstGeom>
        </p:spPr>
        <p:txBody>
          <a:bodyPr vert="horz" lIns="57662" tIns="28831" rIns="57662" bIns="28831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6621"/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132157" y="3007496"/>
            <a:ext cx="1345353" cy="172758"/>
          </a:xfrm>
          <a:prstGeom prst="rect">
            <a:avLst/>
          </a:prstGeom>
        </p:spPr>
        <p:txBody>
          <a:bodyPr vert="horz" lIns="57662" tIns="28831" rIns="57662" bIns="28831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576621"/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576621"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1421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</p:sldLayoutIdLst>
  <p:hf hdr="0" ftr="0" dt="0"/>
  <p:txStyles>
    <p:titleStyle>
      <a:lvl1pPr algn="ctr" defTabSz="576621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233" indent="-216233" algn="l" defTabSz="57662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68504" indent="-180194" algn="l" defTabSz="576621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20776" indent="-144155" algn="l" defTabSz="576621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09086" indent="-144155" algn="l" defTabSz="576621" rtl="0" eaLnBrk="1" latinLnBrk="0" hangingPunct="1">
        <a:spcBef>
          <a:spcPct val="20000"/>
        </a:spcBef>
        <a:buFont typeface="Arial" panose="020B0604020202020204" pitchFamily="34" charset="0"/>
        <a:buChar char="–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297396" indent="-144155" algn="l" defTabSz="576621" rtl="0" eaLnBrk="1" latinLnBrk="0" hangingPunct="1">
        <a:spcBef>
          <a:spcPct val="20000"/>
        </a:spcBef>
        <a:buFont typeface="Arial" panose="020B0604020202020204" pitchFamily="34" charset="0"/>
        <a:buChar char="»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585707" indent="-144155" algn="l" defTabSz="576621" rtl="0" eaLnBrk="1" latinLnBrk="0" hangingPunct="1">
        <a:spcBef>
          <a:spcPct val="2000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017" indent="-144155" algn="l" defTabSz="576621" rtl="0" eaLnBrk="1" latinLnBrk="0" hangingPunct="1">
        <a:spcBef>
          <a:spcPct val="2000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162327" indent="-144155" algn="l" defTabSz="576621" rtl="0" eaLnBrk="1" latinLnBrk="0" hangingPunct="1">
        <a:spcBef>
          <a:spcPct val="2000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450638" indent="-144155" algn="l" defTabSz="576621" rtl="0" eaLnBrk="1" latinLnBrk="0" hangingPunct="1">
        <a:spcBef>
          <a:spcPct val="2000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7662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1pPr>
      <a:lvl2pPr marL="288310" algn="l" defTabSz="57662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576621" algn="l" defTabSz="57662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864931" algn="l" defTabSz="57662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153241" algn="l" defTabSz="57662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441552" algn="l" defTabSz="57662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729862" algn="l" defTabSz="57662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2018172" algn="l" defTabSz="57662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2306483" algn="l" defTabSz="576621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6399" y="172759"/>
            <a:ext cx="4973003" cy="627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6399" y="863791"/>
            <a:ext cx="4973003" cy="2058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96399" y="3007497"/>
            <a:ext cx="1297305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32603"/>
            <a:fld id="{71D565BF-DD93-48F7-951E-DFD647A059F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12.09.2022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09922" y="3007497"/>
            <a:ext cx="1945958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32603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72097" y="3007497"/>
            <a:ext cx="1297305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32603"/>
            <a:fld id="{5AD44255-055A-493F-815A-C21D1B579B3F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32603"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367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</p:sldLayoutIdLst>
  <p:hf hdr="0" ftr="0" dt="0"/>
  <p:txStyles>
    <p:titleStyle>
      <a:lvl1pPr algn="l" defTabSz="432603" rtl="0" eaLnBrk="1" latinLnBrk="0" hangingPunct="1">
        <a:lnSpc>
          <a:spcPct val="90000"/>
        </a:lnSpc>
        <a:spcBef>
          <a:spcPct val="0"/>
        </a:spcBef>
        <a:buNone/>
        <a:defRPr sz="2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151" indent="-108151" algn="l" defTabSz="432603" rtl="0" eaLnBrk="1" latinLnBrk="0" hangingPunct="1">
        <a:lnSpc>
          <a:spcPct val="90000"/>
        </a:lnSpc>
        <a:spcBef>
          <a:spcPts val="473"/>
        </a:spcBef>
        <a:buFont typeface="Arial" panose="020B0604020202020204" pitchFamily="34" charset="0"/>
        <a:buChar char="•"/>
        <a:defRPr sz="1325" kern="1200">
          <a:solidFill>
            <a:schemeClr val="tx1"/>
          </a:solidFill>
          <a:latin typeface="+mn-lt"/>
          <a:ea typeface="+mn-ea"/>
          <a:cs typeface="+mn-cs"/>
        </a:defRPr>
      </a:lvl1pPr>
      <a:lvl2pPr marL="324452" indent="-108151" algn="l" defTabSz="432603" rtl="0" eaLnBrk="1" latinLnBrk="0" hangingPunct="1">
        <a:lnSpc>
          <a:spcPct val="90000"/>
        </a:lnSpc>
        <a:spcBef>
          <a:spcPts val="237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2pPr>
      <a:lvl3pPr marL="540753" indent="-108151" algn="l" defTabSz="432603" rtl="0" eaLnBrk="1" latinLnBrk="0" hangingPunct="1">
        <a:lnSpc>
          <a:spcPct val="90000"/>
        </a:lnSpc>
        <a:spcBef>
          <a:spcPts val="237"/>
        </a:spcBef>
        <a:buFont typeface="Arial" panose="020B0604020202020204" pitchFamily="34" charset="0"/>
        <a:buChar char="•"/>
        <a:defRPr sz="946" kern="1200">
          <a:solidFill>
            <a:schemeClr val="tx1"/>
          </a:solidFill>
          <a:latin typeface="+mn-lt"/>
          <a:ea typeface="+mn-ea"/>
          <a:cs typeface="+mn-cs"/>
        </a:defRPr>
      </a:lvl3pPr>
      <a:lvl4pPr marL="757055" indent="-108151" algn="l" defTabSz="432603" rtl="0" eaLnBrk="1" latinLnBrk="0" hangingPunct="1">
        <a:lnSpc>
          <a:spcPct val="90000"/>
        </a:lnSpc>
        <a:spcBef>
          <a:spcPts val="237"/>
        </a:spcBef>
        <a:buFont typeface="Arial" panose="020B0604020202020204" pitchFamily="34" charset="0"/>
        <a:buChar char="•"/>
        <a:defRPr sz="852" kern="1200">
          <a:solidFill>
            <a:schemeClr val="tx1"/>
          </a:solidFill>
          <a:latin typeface="+mn-lt"/>
          <a:ea typeface="+mn-ea"/>
          <a:cs typeface="+mn-cs"/>
        </a:defRPr>
      </a:lvl4pPr>
      <a:lvl5pPr marL="973356" indent="-108151" algn="l" defTabSz="432603" rtl="0" eaLnBrk="1" latinLnBrk="0" hangingPunct="1">
        <a:lnSpc>
          <a:spcPct val="90000"/>
        </a:lnSpc>
        <a:spcBef>
          <a:spcPts val="237"/>
        </a:spcBef>
        <a:buFont typeface="Arial" panose="020B0604020202020204" pitchFamily="34" charset="0"/>
        <a:buChar char="•"/>
        <a:defRPr sz="852" kern="1200">
          <a:solidFill>
            <a:schemeClr val="tx1"/>
          </a:solidFill>
          <a:latin typeface="+mn-lt"/>
          <a:ea typeface="+mn-ea"/>
          <a:cs typeface="+mn-cs"/>
        </a:defRPr>
      </a:lvl5pPr>
      <a:lvl6pPr marL="1189657" indent="-108151" algn="l" defTabSz="432603" rtl="0" eaLnBrk="1" latinLnBrk="0" hangingPunct="1">
        <a:lnSpc>
          <a:spcPct val="90000"/>
        </a:lnSpc>
        <a:spcBef>
          <a:spcPts val="237"/>
        </a:spcBef>
        <a:buFont typeface="Arial" panose="020B0604020202020204" pitchFamily="34" charset="0"/>
        <a:buChar char="•"/>
        <a:defRPr sz="852" kern="1200">
          <a:solidFill>
            <a:schemeClr val="tx1"/>
          </a:solidFill>
          <a:latin typeface="+mn-lt"/>
          <a:ea typeface="+mn-ea"/>
          <a:cs typeface="+mn-cs"/>
        </a:defRPr>
      </a:lvl6pPr>
      <a:lvl7pPr marL="1405959" indent="-108151" algn="l" defTabSz="432603" rtl="0" eaLnBrk="1" latinLnBrk="0" hangingPunct="1">
        <a:lnSpc>
          <a:spcPct val="90000"/>
        </a:lnSpc>
        <a:spcBef>
          <a:spcPts val="237"/>
        </a:spcBef>
        <a:buFont typeface="Arial" panose="020B0604020202020204" pitchFamily="34" charset="0"/>
        <a:buChar char="•"/>
        <a:defRPr sz="852" kern="1200">
          <a:solidFill>
            <a:schemeClr val="tx1"/>
          </a:solidFill>
          <a:latin typeface="+mn-lt"/>
          <a:ea typeface="+mn-ea"/>
          <a:cs typeface="+mn-cs"/>
        </a:defRPr>
      </a:lvl7pPr>
      <a:lvl8pPr marL="1622260" indent="-108151" algn="l" defTabSz="432603" rtl="0" eaLnBrk="1" latinLnBrk="0" hangingPunct="1">
        <a:lnSpc>
          <a:spcPct val="90000"/>
        </a:lnSpc>
        <a:spcBef>
          <a:spcPts val="237"/>
        </a:spcBef>
        <a:buFont typeface="Arial" panose="020B0604020202020204" pitchFamily="34" charset="0"/>
        <a:buChar char="•"/>
        <a:defRPr sz="852" kern="1200">
          <a:solidFill>
            <a:schemeClr val="tx1"/>
          </a:solidFill>
          <a:latin typeface="+mn-lt"/>
          <a:ea typeface="+mn-ea"/>
          <a:cs typeface="+mn-cs"/>
        </a:defRPr>
      </a:lvl8pPr>
      <a:lvl9pPr marL="1838561" indent="-108151" algn="l" defTabSz="432603" rtl="0" eaLnBrk="1" latinLnBrk="0" hangingPunct="1">
        <a:lnSpc>
          <a:spcPct val="90000"/>
        </a:lnSpc>
        <a:spcBef>
          <a:spcPts val="237"/>
        </a:spcBef>
        <a:buFont typeface="Arial" panose="020B0604020202020204" pitchFamily="34" charset="0"/>
        <a:buChar char="•"/>
        <a:defRPr sz="85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2603" rtl="0" eaLnBrk="1" latinLnBrk="0" hangingPunct="1">
        <a:defRPr sz="852" kern="1200">
          <a:solidFill>
            <a:schemeClr val="tx1"/>
          </a:solidFill>
          <a:latin typeface="+mn-lt"/>
          <a:ea typeface="+mn-ea"/>
          <a:cs typeface="+mn-cs"/>
        </a:defRPr>
      </a:lvl1pPr>
      <a:lvl2pPr marL="216301" algn="l" defTabSz="432603" rtl="0" eaLnBrk="1" latinLnBrk="0" hangingPunct="1">
        <a:defRPr sz="852" kern="1200">
          <a:solidFill>
            <a:schemeClr val="tx1"/>
          </a:solidFill>
          <a:latin typeface="+mn-lt"/>
          <a:ea typeface="+mn-ea"/>
          <a:cs typeface="+mn-cs"/>
        </a:defRPr>
      </a:lvl2pPr>
      <a:lvl3pPr marL="432603" algn="l" defTabSz="432603" rtl="0" eaLnBrk="1" latinLnBrk="0" hangingPunct="1">
        <a:defRPr sz="852" kern="1200">
          <a:solidFill>
            <a:schemeClr val="tx1"/>
          </a:solidFill>
          <a:latin typeface="+mn-lt"/>
          <a:ea typeface="+mn-ea"/>
          <a:cs typeface="+mn-cs"/>
        </a:defRPr>
      </a:lvl3pPr>
      <a:lvl4pPr marL="648904" algn="l" defTabSz="432603" rtl="0" eaLnBrk="1" latinLnBrk="0" hangingPunct="1">
        <a:defRPr sz="852" kern="1200">
          <a:solidFill>
            <a:schemeClr val="tx1"/>
          </a:solidFill>
          <a:latin typeface="+mn-lt"/>
          <a:ea typeface="+mn-ea"/>
          <a:cs typeface="+mn-cs"/>
        </a:defRPr>
      </a:lvl4pPr>
      <a:lvl5pPr marL="865205" algn="l" defTabSz="432603" rtl="0" eaLnBrk="1" latinLnBrk="0" hangingPunct="1">
        <a:defRPr sz="852" kern="1200">
          <a:solidFill>
            <a:schemeClr val="tx1"/>
          </a:solidFill>
          <a:latin typeface="+mn-lt"/>
          <a:ea typeface="+mn-ea"/>
          <a:cs typeface="+mn-cs"/>
        </a:defRPr>
      </a:lvl5pPr>
      <a:lvl6pPr marL="1081507" algn="l" defTabSz="432603" rtl="0" eaLnBrk="1" latinLnBrk="0" hangingPunct="1">
        <a:defRPr sz="852" kern="1200">
          <a:solidFill>
            <a:schemeClr val="tx1"/>
          </a:solidFill>
          <a:latin typeface="+mn-lt"/>
          <a:ea typeface="+mn-ea"/>
          <a:cs typeface="+mn-cs"/>
        </a:defRPr>
      </a:lvl6pPr>
      <a:lvl7pPr marL="1297808" algn="l" defTabSz="432603" rtl="0" eaLnBrk="1" latinLnBrk="0" hangingPunct="1">
        <a:defRPr sz="852" kern="1200">
          <a:solidFill>
            <a:schemeClr val="tx1"/>
          </a:solidFill>
          <a:latin typeface="+mn-lt"/>
          <a:ea typeface="+mn-ea"/>
          <a:cs typeface="+mn-cs"/>
        </a:defRPr>
      </a:lvl7pPr>
      <a:lvl8pPr marL="1514109" algn="l" defTabSz="432603" rtl="0" eaLnBrk="1" latinLnBrk="0" hangingPunct="1">
        <a:defRPr sz="852" kern="1200">
          <a:solidFill>
            <a:schemeClr val="tx1"/>
          </a:solidFill>
          <a:latin typeface="+mn-lt"/>
          <a:ea typeface="+mn-ea"/>
          <a:cs typeface="+mn-cs"/>
        </a:defRPr>
      </a:lvl8pPr>
      <a:lvl9pPr marL="1730411" algn="l" defTabSz="432603" rtl="0" eaLnBrk="1" latinLnBrk="0" hangingPunct="1">
        <a:defRPr sz="85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15900" y="174625"/>
            <a:ext cx="5181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порядке направления Обращений о передаче (прекращении осуществления) отдельных функций финансовых органов муниципальных образований в соответствии с приказом 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Минфина России от 31.03.2020 № </a:t>
            </a:r>
            <a:r>
              <a:rPr lang="ru-RU" sz="16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50н (с учетом изменений приказа 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 21.10.2021 № 156н) </a:t>
            </a:r>
            <a:endParaRPr lang="ru-RU" sz="1600" b="1" dirty="0" smtClean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2625136"/>
            <a:ext cx="47879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solidFill>
                  <a:srgbClr val="11437F"/>
                </a:solidFill>
              </a:rPr>
              <a:t>                     «05» сентября 2022 года   </a:t>
            </a:r>
            <a:endParaRPr lang="ru-RU" sz="7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0" y="2603003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5300793"/>
              </p:ext>
            </p:extLst>
          </p:nvPr>
        </p:nvGraphicFramePr>
        <p:xfrm>
          <a:off x="520700" y="479426"/>
          <a:ext cx="5105400" cy="2662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5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12822">
                <a:tc>
                  <a:txBody>
                    <a:bodyPr/>
                    <a:lstStyle/>
                    <a:p>
                      <a:pPr algn="just"/>
                      <a:r>
                        <a:rPr lang="ru-RU" sz="800" dirty="0" smtClean="0">
                          <a:solidFill>
                            <a:srgbClr val="11437F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Изменения в Приказ Минфина России от 31.03.2020 № 50н «Об утверждении Порядка направления обращений высших исполнительных органов государственной власти субъектов Российской Федерации (местных администраций), органов управления государственными внебюджетными фондами о передаче (прекращении осуществления) отдельных функций финансовых органов субъектов Российской Федерации (муниципальных образований), органов управления государственными внебюджетными фондами в Федеральное казначейство и их рассмотрения Федеральным казначейством», внесенные Приказом Минфина России от 21.10.2021 № 156н:</a:t>
                      </a: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25577">
                <a:tc>
                  <a:txBody>
                    <a:bodyPr/>
                    <a:lstStyle/>
                    <a:p>
                      <a:pPr algn="just"/>
                      <a:r>
                        <a:rPr lang="ru-RU" sz="7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700" b="1" u="sng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Пункт 5.</a:t>
                      </a:r>
                      <a:r>
                        <a:rPr lang="ru-RU" sz="700" b="1" kern="120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В случае направления исполнительным органом власти местной администрации </a:t>
                      </a:r>
                      <a:r>
                        <a:rPr lang="ru-RU" sz="7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Обращения </a:t>
                      </a:r>
                      <a:r>
                        <a:rPr lang="ru-RU" sz="7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 передаче (прекращении осуществления) функций финансового органа муниципального образования </a:t>
                      </a:r>
                      <a:r>
                        <a:rPr lang="ru-RU" sz="7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Обращение должно содержать</a:t>
                      </a:r>
                      <a:r>
                        <a:rPr lang="ru-RU" sz="7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функции </a:t>
                      </a:r>
                      <a:r>
                        <a:rPr lang="ru-RU" sz="700" b="1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пункта 4 настоящего Порядка</a:t>
                      </a:r>
                      <a:r>
                        <a:rPr lang="ru-RU" sz="7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: </a:t>
                      </a:r>
                    </a:p>
                    <a:p>
                      <a:pPr marL="0" indent="0" algn="just">
                        <a:buFontTx/>
                        <a:buNone/>
                      </a:pPr>
                      <a:r>
                        <a:rPr lang="ru-RU" sz="7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          1) предусмотренные подпунктами «а» - «е» или подпунктами «а» - «д» при передаче (прекращении осуществления) функций,</a:t>
                      </a:r>
                      <a:r>
                        <a:rPr lang="ru-RU" sz="7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7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связанных с исполнением местного бюджета;</a:t>
                      </a:r>
                    </a:p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          2) либо предусмотренные п</a:t>
                      </a:r>
                      <a:r>
                        <a:rPr lang="ru-RU" sz="7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одпунктом «е» при передаче (прекращении осуществления) функций, не связанных с исполнением местного бюджета.</a:t>
                      </a:r>
                      <a:r>
                        <a:rPr lang="ru-RU" sz="7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Times New Roman"/>
                        </a:rPr>
                        <a:t> </a:t>
                      </a:r>
                    </a:p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baseline="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kumimoji="0" lang="ru-RU" sz="7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Пункт 7.</a:t>
                      </a:r>
                      <a:r>
                        <a:rPr kumimoji="0" lang="ru-RU" sz="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7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Times New Roman"/>
                          <a:cs typeface="Times New Roman"/>
                        </a:rPr>
                        <a:t>Обращение направляется в ТОФК не позднее, чем за 3 месяца до даты передачи (прекращения осуществления) отдельных функций финансового органа муниципального образования.</a:t>
                      </a:r>
                    </a:p>
                    <a:p>
                      <a:pPr marL="0" marR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7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           </a:t>
                      </a:r>
                      <a:r>
                        <a:rPr kumimoji="0" lang="ru-RU" sz="700" b="1" i="0" u="sng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Пункт 7.2.</a:t>
                      </a:r>
                      <a:r>
                        <a:rPr kumimoji="0" lang="ru-RU" sz="7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1437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ru-RU" sz="7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Передача ТОФК (прекращение осуществления ТОФК) отдельных функций финансового органа муниципального образования, осуществляется с 1 января финансового года, следующего за годом направления исполнительным органом власти местной администрации Обращения в ТОФК.</a:t>
                      </a:r>
                    </a:p>
                    <a:p>
                      <a:pPr marL="0" marR="0" lvl="0" indent="0" algn="just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7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65" y="477438"/>
            <a:ext cx="304801" cy="30480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25" y="1531062"/>
            <a:ext cx="304800" cy="30480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49" y="2384425"/>
            <a:ext cx="304801" cy="30480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2501899" y="3967"/>
            <a:ext cx="32479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Правовые основания</a:t>
            </a:r>
            <a:endParaRPr lang="ru-RU" sz="12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305385" y="2994025"/>
            <a:ext cx="4445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00" b="1" dirty="0" smtClean="0"/>
              <a:t>2</a:t>
            </a:r>
            <a:endParaRPr lang="ru-RU" sz="6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171827" y="3104484"/>
            <a:ext cx="1054576" cy="140366"/>
          </a:xfrm>
        </p:spPr>
        <p:txBody>
          <a:bodyPr/>
          <a:lstStyle/>
          <a:p>
            <a:pPr defTabSz="432603"/>
            <a:fld id="{B6F15528-21DE-4FAA-801E-634DDDAF4B2B}" type="slidenum">
              <a:rPr lang="ru-RU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432603"/>
              <a:t>3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21" name="Заголовок 2">
            <a:extLst>
              <a:ext uri="{FF2B5EF4-FFF2-40B4-BE49-F238E27FC236}">
                <a16:creationId xmlns:a16="http://schemas.microsoft.com/office/drawing/2014/main" id="{3F4BD687-0976-4A43-A840-8970534F553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15900" y="0"/>
            <a:ext cx="5334000" cy="289541"/>
          </a:xfrm>
        </p:spPr>
        <p:txBody>
          <a:bodyPr>
            <a:noAutofit/>
          </a:bodyPr>
          <a:lstStyle/>
          <a:p>
            <a:pPr lvl="0" algn="ctr" defTabSz="914400">
              <a:lnSpc>
                <a:spcPct val="100000"/>
              </a:lnSpc>
              <a:spcBef>
                <a:spcPts val="0"/>
              </a:spcBef>
            </a:pPr>
            <a:r>
              <a:rPr lang="ru-RU" sz="800" b="1" dirty="0">
                <a:solidFill>
                  <a:srgbClr val="1143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Варианты </a:t>
            </a:r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передачи (прекращения) отдельных функций финансовых органов местных бюджетов</a:t>
            </a:r>
            <a:b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800" b="1" dirty="0" smtClean="0">
                <a:solidFill>
                  <a:srgbClr val="11437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Приказ № 50н (с учетом изменений приказа № 156н)</a:t>
            </a:r>
            <a:endParaRPr lang="ru-RU" sz="800" b="1" dirty="0">
              <a:solidFill>
                <a:srgbClr val="11437F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9167769"/>
              </p:ext>
            </p:extLst>
          </p:nvPr>
        </p:nvGraphicFramePr>
        <p:xfrm>
          <a:off x="197503" y="289541"/>
          <a:ext cx="5334000" cy="288512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238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А) Обращение о пакетной передаче функций ТОФК</a:t>
                      </a:r>
                    </a:p>
                    <a:p>
                      <a:pPr algn="ctr" fontAlgn="ctr"/>
                      <a:r>
                        <a:rPr lang="ru-RU" sz="6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(пункт 4 подпункты</a:t>
                      </a:r>
                      <a:r>
                        <a:rPr lang="ru-RU" sz="6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 «а» - «д») </a:t>
                      </a:r>
                      <a:endParaRPr lang="ru-RU" sz="600" b="1" i="0" u="none" strike="noStrike" dirty="0">
                        <a:solidFill>
                          <a:schemeClr val="bg1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2759" marR="2759" marT="275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Б) Обращение о пакетном</a:t>
                      </a:r>
                      <a:r>
                        <a:rPr lang="ru-RU" sz="600" b="1" i="0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 </a:t>
                      </a:r>
                      <a:r>
                        <a:rPr lang="ru-RU" sz="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прекращении осуществления функций ТОФК </a:t>
                      </a:r>
                    </a:p>
                    <a:p>
                      <a:pPr algn="ctr" fontAlgn="ctr"/>
                      <a:r>
                        <a:rPr lang="ru-RU" sz="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Segoe UI Light" panose="020B0502040204020203" pitchFamily="34" charset="0"/>
                        </a:rPr>
                        <a:t>(пункт 4 подпункты «а» - «д») (Самостоятельное исполнение функций ФО МБ) </a:t>
                      </a:r>
                    </a:p>
                  </a:txBody>
                  <a:tcPr marL="2759" marR="2759" marT="2759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770">
                <a:tc>
                  <a:txBody>
                    <a:bodyPr/>
                    <a:lstStyle/>
                    <a:p>
                      <a:r>
                        <a:rPr lang="ru-RU" sz="600" b="1" u="none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</a:rPr>
                        <a:t>а) </a:t>
                      </a:r>
                      <a:r>
                        <a:rPr lang="ru-RU" sz="600" b="0" u="none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</a:rPr>
                        <a:t>исполнение местного бюджета, включающее:</a:t>
                      </a:r>
                    </a:p>
                    <a:p>
                      <a:r>
                        <a:rPr lang="ru-RU" sz="600" b="0" u="none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</a:rPr>
                        <a:t>     - открытие и ведение лицевых счетов, распорядителям и получателям средств местного бюджета, администраторам источников финансирования дефицита местного бюджета;</a:t>
                      </a:r>
                    </a:p>
                    <a:p>
                      <a:r>
                        <a:rPr lang="ru-RU" sz="600" b="0" u="none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</a:rPr>
                        <a:t>     - доведение бюджетных ассигнований, лимитов бюджетных обязательств, предельных объемов финансирования;</a:t>
                      </a:r>
                    </a:p>
                    <a:p>
                      <a:r>
                        <a:rPr lang="ru-RU" sz="600" b="0" u="none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</a:rPr>
                        <a:t>     - учет бюджетных и денежных обязательств получателей средств местного бюджета;</a:t>
                      </a:r>
                    </a:p>
                    <a:p>
                      <a:r>
                        <a:rPr lang="ru-RU" sz="600" b="0" u="none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</a:rPr>
                        <a:t>     - санкционирование операций, связанных с оплатой денежных обязательств получателей средств местного бюджета.</a:t>
                      </a:r>
                    </a:p>
                  </a:txBody>
                  <a:tcPr marL="13840" marR="13840" marT="13840" marB="1384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ru-RU" sz="600" b="1" u="none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</a:rPr>
                        <a:t>а) </a:t>
                      </a:r>
                      <a:r>
                        <a:rPr lang="ru-RU" sz="600" b="0" u="none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</a:rPr>
                        <a:t>исполнение местного бюджета, включающее:</a:t>
                      </a:r>
                    </a:p>
                    <a:p>
                      <a:r>
                        <a:rPr lang="ru-RU" sz="600" b="0" u="none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</a:rPr>
                        <a:t>     - открытие и ведение лицевых счетов, распорядителям и получателям средств местного бюджета, администраторам источников финансирования дефицита местного бюджета;</a:t>
                      </a:r>
                    </a:p>
                    <a:p>
                      <a:r>
                        <a:rPr lang="ru-RU" sz="600" b="0" u="none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</a:rPr>
                        <a:t>     - доведение бюджетных ассигнований, лимитов бюджетных обязательств, предельных объемов финансирования;</a:t>
                      </a:r>
                    </a:p>
                    <a:p>
                      <a:r>
                        <a:rPr lang="ru-RU" sz="600" b="0" u="none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</a:rPr>
                        <a:t>     - учет бюджетных и денежных обязательств получателей средств местного бюджета;</a:t>
                      </a:r>
                    </a:p>
                    <a:p>
                      <a:r>
                        <a:rPr lang="ru-RU" sz="600" b="0" u="none" dirty="0" smtClean="0">
                          <a:solidFill>
                            <a:schemeClr val="tx1"/>
                          </a:solidFill>
                          <a:latin typeface="Segoe UI Light" panose="020B0502040204020203" pitchFamily="34" charset="0"/>
                        </a:rPr>
                        <a:t>     - санкционирование операций, связанных с оплатой денежных обязательств получателей средств местного бюджета.</a:t>
                      </a:r>
                    </a:p>
                  </a:txBody>
                  <a:tcPr marL="13840" marR="13840" marT="13840" marB="1384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810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б) </a:t>
                      </a:r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проведение операций со средствами, поступающими во временное распоряжение получателей средств местного бюджета, включающее открытие и ведение лицевых счетов.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13840" marR="13840" marT="13840" marB="1384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б) </a:t>
                      </a:r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проведение операций со средствами, поступающими во временное распоряжение получателей средств местного бюджета, включающее открытие и ведение лицевых счетов.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13840" marR="13840" marT="13840" marB="1384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5376"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в) </a:t>
                      </a:r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открытие и ведение лицевых счетов для учета операций со средствами муниципальных бюджетных и автономных учреждений,</a:t>
                      </a:r>
                      <a:r>
                        <a:rPr lang="ru-RU" sz="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 включающее</a:t>
                      </a:r>
                      <a:endParaRPr lang="ru-RU" sz="600" b="0" i="0" u="none" strike="noStrike" dirty="0" smtClean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  <a:p>
                      <a:pPr algn="l" fontAlgn="t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проведение и санкционирование операций по расходам с субсидиями, определенными абзацем вторым пункта 1 статьи 78.1 и статьей 78.2 БК.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13840" marR="13840" marT="13840" marB="1384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в) </a:t>
                      </a:r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открытие и ведение лицевых счетов для учета операций со средствами муниципальных бюджетных и автономных учреждений,</a:t>
                      </a:r>
                      <a:r>
                        <a:rPr lang="ru-RU" sz="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 включающее</a:t>
                      </a:r>
                      <a:endParaRPr lang="ru-RU" sz="600" b="0" i="0" u="none" strike="noStrike" dirty="0" smtClean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  <a:p>
                      <a:pPr algn="l" fontAlgn="t"/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проведение и санкционирование операций по расходам с субсидиями, определенными абзацем вторым пункта 1 статьи 78.1 и статьей 78.2 БК.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13840" marR="13840" marT="13840" marB="1384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268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г) </a:t>
                      </a:r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открытие и ведение лицевых счетов, предназначенных для учета операций со средствами получателей средств из бюджета, и санкционирование операций по расходам. </a:t>
                      </a:r>
                    </a:p>
                  </a:txBody>
                  <a:tcPr marL="13840" marR="13840" marT="13840" marB="1384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г) </a:t>
                      </a:r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открытие и ведение лицевых счетов, предназначенных для учета операций со средствами получателей средств из бюджета, и санкционирование операций по расходам. </a:t>
                      </a:r>
                    </a:p>
                  </a:txBody>
                  <a:tcPr marL="13840" marR="13840" marT="13840" marB="1384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515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д) </a:t>
                      </a:r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привлечение на единый счет местного бюджета и возврат привлеченных средств в соответствии с пунктом 9 статьи 236.1 БК.</a:t>
                      </a:r>
                    </a:p>
                  </a:txBody>
                  <a:tcPr marL="13840" marR="13840" marT="13840" marB="1384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д) </a:t>
                      </a:r>
                      <a:r>
                        <a:rPr lang="ru-RU" sz="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привлечение на единый счет местного бюджета и возврат привлеченных средств в соответствии с пунктом 9 статьи 236.1 БК.</a:t>
                      </a:r>
                    </a:p>
                  </a:txBody>
                  <a:tcPr marL="13840" marR="13840" marT="13840" marB="1384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5376"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е)</a:t>
                      </a:r>
                      <a:r>
                        <a:rPr lang="ru-RU" sz="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 открытие и ведение лицевых счетов, предназначенных для учета операций со средствами участников казначейского сопровождения, и санкционированием операций по расходам участников казначейского сопровождения, которым открыты лицевые счета, источником финансового обеспечения которых являются средства местного бюджета (статья 242.26 БК) – </a:t>
                      </a:r>
                      <a:r>
                        <a:rPr lang="ru-RU" sz="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право выбора при любом варианте исполнения местного бюджета</a:t>
                      </a:r>
                      <a:r>
                        <a:rPr lang="ru-RU" sz="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Segoe UI Light" panose="020B0502040204020203" pitchFamily="34" charset="0"/>
                        </a:rPr>
                        <a:t>.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600" b="1" i="0" u="none" strike="noStrike" dirty="0" smtClean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13840" marR="13840" marT="13840" marB="1384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l" fontAlgn="t"/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Segoe UI Light" panose="020B0502040204020203" pitchFamily="34" charset="0"/>
                      </a:endParaRPr>
                    </a:p>
                  </a:txBody>
                  <a:tcPr marL="13840" marR="13840" marT="13840" marB="13840" anchor="ctr">
                    <a:lnL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479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15900" y="3967"/>
            <a:ext cx="55499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Подготовительные мероприятия</a:t>
            </a:r>
            <a:endParaRPr lang="ru-RU" sz="12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5385" y="2994025"/>
            <a:ext cx="4445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600" b="1" dirty="0" smtClean="0"/>
              <a:t>4</a:t>
            </a:r>
            <a:endParaRPr lang="ru-RU" sz="600" b="1" dirty="0"/>
          </a:p>
        </p:txBody>
      </p:sp>
      <p:sp>
        <p:nvSpPr>
          <p:cNvPr id="31" name="object 2"/>
          <p:cNvSpPr/>
          <p:nvPr/>
        </p:nvSpPr>
        <p:spPr>
          <a:xfrm flipV="1">
            <a:off x="0" y="250825"/>
            <a:ext cx="5765800" cy="45719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Прямоугольник 1"/>
          <p:cNvSpPr/>
          <p:nvPr/>
        </p:nvSpPr>
        <p:spPr>
          <a:xfrm>
            <a:off x="5556266" y="289915"/>
            <a:ext cx="1333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700" dirty="0" smtClean="0"/>
          </a:p>
          <a:p>
            <a:endParaRPr lang="ru-RU" sz="700" dirty="0" smtClean="0"/>
          </a:p>
          <a:p>
            <a:endParaRPr lang="ru-RU" sz="700" dirty="0"/>
          </a:p>
          <a:p>
            <a:endParaRPr lang="ru-RU" sz="700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217445" y="409709"/>
            <a:ext cx="5324104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7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Подготовительные мероприятия МБ (ФО) </a:t>
            </a:r>
          </a:p>
          <a:p>
            <a:pPr algn="ctr"/>
            <a:r>
              <a:rPr lang="ru-RU" sz="7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в случае выбора варианта А) пакетная передача функций ТОФК по пункту </a:t>
            </a:r>
            <a:r>
              <a:rPr lang="ru-RU" sz="700" b="1" dirty="0">
                <a:solidFill>
                  <a:srgbClr val="11437F"/>
                </a:solidFill>
                <a:cs typeface="Times New Roman" panose="02020603050405020304" pitchFamily="18" charset="0"/>
              </a:rPr>
              <a:t>4 </a:t>
            </a:r>
            <a:r>
              <a:rPr lang="ru-RU" sz="700" b="1" dirty="0" smtClean="0">
                <a:solidFill>
                  <a:srgbClr val="11437F"/>
                </a:solidFill>
                <a:cs typeface="Times New Roman" panose="02020603050405020304" pitchFamily="18" charset="0"/>
              </a:rPr>
              <a:t>подпункты «а – д» + пункт «е»</a:t>
            </a:r>
          </a:p>
          <a:p>
            <a:pPr algn="ctr"/>
            <a:endParaRPr lang="ru-RU" sz="700" b="1" dirty="0">
              <a:solidFill>
                <a:srgbClr val="11437F"/>
              </a:solidFill>
              <a:cs typeface="Times New Roman" panose="02020603050405020304" pitchFamily="18" charset="0"/>
            </a:endParaRPr>
          </a:p>
          <a:p>
            <a:pPr algn="ctr"/>
            <a:endParaRPr lang="ru-RU" sz="700" b="1" dirty="0" smtClean="0">
              <a:solidFill>
                <a:srgbClr val="11437F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ru-RU" sz="700" dirty="0" smtClean="0"/>
              <a:t>     1) направление в ТОФК Обращения о передаче (прекращении осуществления) функций с учетом сроков, установленных пунктами 7 и 7.2 Порядка № 50н (с учетом изменений приказа № 156н);</a:t>
            </a:r>
            <a:endParaRPr lang="ru-RU" sz="7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700" dirty="0" smtClean="0"/>
              <a:t>     2) разработка и утверждение Порядка учета </a:t>
            </a:r>
            <a:r>
              <a:rPr lang="ru-RU" sz="700" dirty="0"/>
              <a:t>бюджетных и денежных обязательств получателей средств </a:t>
            </a:r>
            <a:r>
              <a:rPr lang="ru-RU" sz="700" dirty="0" smtClean="0"/>
              <a:t>местного бюджета (КС № 03231);</a:t>
            </a:r>
            <a:endParaRPr lang="ru-RU" sz="700" dirty="0"/>
          </a:p>
          <a:p>
            <a:pPr algn="just"/>
            <a:r>
              <a:rPr lang="ru-RU" sz="700" dirty="0" smtClean="0"/>
              <a:t>     3) </a:t>
            </a:r>
            <a:r>
              <a:rPr lang="ru-RU" sz="700" dirty="0"/>
              <a:t>р</a:t>
            </a:r>
            <a:r>
              <a:rPr lang="ru-RU" sz="700" dirty="0" smtClean="0"/>
              <a:t>азработка и утверждение Порядка санкционирования </a:t>
            </a:r>
            <a:r>
              <a:rPr lang="ru-RU" sz="700" dirty="0"/>
              <a:t>операций, связанных с оплатой денежных обязательств получателей средств </a:t>
            </a:r>
            <a:r>
              <a:rPr lang="ru-RU" sz="700" dirty="0" smtClean="0"/>
              <a:t>местного бюджета (КС № 03231);</a:t>
            </a:r>
            <a:endParaRPr lang="ru-RU" sz="7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700" dirty="0" smtClean="0"/>
              <a:t>     4) </a:t>
            </a:r>
            <a:r>
              <a:rPr lang="ru-RU" sz="700" dirty="0"/>
              <a:t>разработка </a:t>
            </a:r>
            <a:r>
              <a:rPr lang="ru-RU" sz="700" dirty="0" smtClean="0"/>
              <a:t>и утверждение Порядка </a:t>
            </a:r>
            <a:r>
              <a:rPr lang="ru-RU" sz="700" dirty="0"/>
              <a:t>санкционирования </a:t>
            </a:r>
            <a:r>
              <a:rPr lang="ru-RU" sz="700" dirty="0" smtClean="0"/>
              <a:t>операций по целевым расходам муниципальных бюджетных и автономных учреждений (КС № 03234);</a:t>
            </a:r>
            <a:endParaRPr lang="ru-RU" sz="700" dirty="0"/>
          </a:p>
          <a:p>
            <a:pPr algn="just"/>
            <a:r>
              <a:rPr lang="ru-RU" sz="700" dirty="0" smtClean="0"/>
              <a:t>     5</a:t>
            </a:r>
            <a:r>
              <a:rPr lang="ru-RU" sz="700" dirty="0"/>
              <a:t>) разработка и утверждение Порядка санкционирования операций по </a:t>
            </a:r>
            <a:r>
              <a:rPr lang="ru-RU" sz="700" dirty="0" smtClean="0"/>
              <a:t>расходам получателей средств из бюджета          (КС № 03226);</a:t>
            </a:r>
            <a:endParaRPr lang="ru-RU" sz="700" dirty="0"/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700" dirty="0" smtClean="0"/>
              <a:t>     6) разработка и утверждение Порядка привлечения на единый счет местного бюджета и возврата привлеченных средств (привлечение/возврат на/с КС № 03231  -  КС 03232 СВР, 03234, 03235, 03236);</a:t>
            </a:r>
          </a:p>
          <a:p>
            <a:pPr algn="just"/>
            <a:r>
              <a:rPr lang="ru-RU" sz="700" dirty="0"/>
              <a:t> </a:t>
            </a:r>
            <a:r>
              <a:rPr lang="ru-RU" sz="700" dirty="0" smtClean="0"/>
              <a:t>    7) разработка и утверждение НПА, </a:t>
            </a:r>
            <a:r>
              <a:rPr lang="ru-RU" sz="700" dirty="0"/>
              <a:t>определяющего </a:t>
            </a:r>
            <a:r>
              <a:rPr lang="ru-RU" sz="700" dirty="0" smtClean="0"/>
              <a:t>средства</a:t>
            </a:r>
            <a:r>
              <a:rPr lang="ru-RU" sz="700" dirty="0"/>
              <a:t>, подлежащие казначейскому сопровождению, источником финансового обеспечения которых являются средства, предоставляемые из </a:t>
            </a:r>
            <a:r>
              <a:rPr lang="ru-RU" sz="700" dirty="0" smtClean="0"/>
              <a:t>местного бюджета (КС № 03235).</a:t>
            </a:r>
            <a:endParaRPr lang="ru-RU" sz="700" dirty="0"/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32212" y="296544"/>
            <a:ext cx="53535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202728" y="860425"/>
            <a:ext cx="535353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90063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40"/>
          <p:cNvSpPr/>
          <p:nvPr/>
        </p:nvSpPr>
        <p:spPr>
          <a:xfrm>
            <a:off x="4796924" y="1698941"/>
            <a:ext cx="536706" cy="2019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 smtClean="0">
                <a:solidFill>
                  <a:schemeClr val="tx1"/>
                </a:solidFill>
              </a:rPr>
              <a:t>Текущий день</a:t>
            </a:r>
            <a:endParaRPr lang="ru-RU" sz="500" dirty="0">
              <a:solidFill>
                <a:schemeClr val="tx1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51073" y="561741"/>
            <a:ext cx="381000" cy="1771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solidFill>
                  <a:schemeClr val="tx1"/>
                </a:solidFill>
              </a:rPr>
              <a:t>ЗКР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3773600" y="2392844"/>
            <a:ext cx="571336" cy="190487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>
                <a:solidFill>
                  <a:schemeClr val="tx1"/>
                </a:solidFill>
              </a:rPr>
              <a:t>с</a:t>
            </a:r>
            <a:r>
              <a:rPr lang="ru-RU" sz="500" dirty="0" smtClean="0">
                <a:solidFill>
                  <a:schemeClr val="tx1"/>
                </a:solidFill>
              </a:rPr>
              <a:t>ледующий день</a:t>
            </a:r>
            <a:endParaRPr lang="ru-RU" sz="500" dirty="0">
              <a:solidFill>
                <a:schemeClr val="tx1"/>
              </a:solidFill>
            </a:endParaRPr>
          </a:p>
        </p:txBody>
      </p:sp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30875" y="147577"/>
            <a:ext cx="1240523" cy="274995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9568" y="488831"/>
            <a:ext cx="532718" cy="410693"/>
          </a:xfrm>
          <a:prstGeom prst="roundRect">
            <a:avLst/>
          </a:prstGeom>
          <a:ln w="158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/>
              <a:t>Клиент</a:t>
            </a:r>
            <a:endParaRPr lang="ru-RU" sz="600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06500" y="477993"/>
            <a:ext cx="4367650" cy="457200"/>
          </a:xfrm>
          <a:prstGeom prst="roundRect">
            <a:avLst/>
          </a:prstGeom>
          <a:ln w="15875">
            <a:solidFill>
              <a:schemeClr val="accent1"/>
            </a:solidFill>
            <a:rou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КС</a:t>
            </a:r>
            <a:r>
              <a:rPr lang="ru-RU" sz="1100" dirty="0" smtClean="0"/>
              <a:t> 03232, 03234, 03235, 03236</a:t>
            </a:r>
          </a:p>
          <a:p>
            <a:pPr algn="ctr"/>
            <a:r>
              <a:rPr lang="ru-RU" sz="1100" dirty="0" smtClean="0"/>
              <a:t>остаток на КС </a:t>
            </a:r>
            <a:r>
              <a:rPr lang="ru-RU" sz="1100" u="sng" dirty="0" smtClean="0"/>
              <a:t>больше</a:t>
            </a:r>
            <a:r>
              <a:rPr lang="ru-RU" sz="1100" dirty="0" smtClean="0"/>
              <a:t> общей суммы поступивших ЗКР по КС</a:t>
            </a:r>
            <a:endParaRPr lang="ru-RU" sz="1100" dirty="0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602003" y="706593"/>
            <a:ext cx="604497" cy="14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71328" y="1219441"/>
            <a:ext cx="870245" cy="415258"/>
          </a:xfrm>
          <a:prstGeom prst="roundRect">
            <a:avLst/>
          </a:prstGeom>
          <a:ln w="158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600" dirty="0">
                <a:solidFill>
                  <a:prstClr val="black"/>
                </a:solidFill>
              </a:rPr>
              <a:t>п</a:t>
            </a:r>
            <a:r>
              <a:rPr lang="ru-RU" sz="600" dirty="0" smtClean="0">
                <a:solidFill>
                  <a:prstClr val="black"/>
                </a:solidFill>
              </a:rPr>
              <a:t>/п на привлечение на КС 03231</a:t>
            </a:r>
            <a:endParaRPr lang="ru-RU" sz="1100" dirty="0">
              <a:solidFill>
                <a:prstClr val="black"/>
              </a:solidFill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5590" y="1949433"/>
            <a:ext cx="875983" cy="415417"/>
          </a:xfrm>
          <a:prstGeom prst="roundRect">
            <a:avLst/>
          </a:prstGeom>
          <a:ln w="158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/>
              <a:t>п</a:t>
            </a:r>
            <a:r>
              <a:rPr lang="ru-RU" sz="600" dirty="0" smtClean="0"/>
              <a:t>/п на КС 03231</a:t>
            </a:r>
            <a:r>
              <a:rPr lang="ru-RU" sz="1100" dirty="0" smtClean="0"/>
              <a:t> </a:t>
            </a:r>
            <a:endParaRPr lang="ru-RU" sz="11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1148129" y="1213793"/>
            <a:ext cx="734557" cy="431554"/>
          </a:xfrm>
          <a:prstGeom prst="roundRect">
            <a:avLst/>
          </a:prstGeom>
          <a:ln w="158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/>
              <a:t>с</a:t>
            </a:r>
            <a:r>
              <a:rPr lang="ru-RU" sz="600" dirty="0" smtClean="0"/>
              <a:t>умма остатка на КС (03232 и т.д.)</a:t>
            </a:r>
            <a:endParaRPr lang="ru-RU" sz="11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2040891" y="1215750"/>
            <a:ext cx="719018" cy="422640"/>
          </a:xfrm>
          <a:prstGeom prst="roundRect">
            <a:avLst/>
          </a:prstGeom>
          <a:ln w="158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/>
              <a:t>о</a:t>
            </a:r>
            <a:r>
              <a:rPr lang="ru-RU" sz="600" dirty="0" smtClean="0"/>
              <a:t>бщая сумма ЗКР по КС (03232 и т.д.)</a:t>
            </a:r>
            <a:endParaRPr lang="ru-RU" sz="1100" dirty="0"/>
          </a:p>
        </p:txBody>
      </p:sp>
      <p:cxnSp>
        <p:nvCxnSpPr>
          <p:cNvPr id="20" name="Прямая со стрелкой 19"/>
          <p:cNvCxnSpPr/>
          <p:nvPr/>
        </p:nvCxnSpPr>
        <p:spPr>
          <a:xfrm>
            <a:off x="531183" y="1652526"/>
            <a:ext cx="0" cy="2947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1282700" y="1546225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Равно 26"/>
          <p:cNvSpPr/>
          <p:nvPr/>
        </p:nvSpPr>
        <p:spPr>
          <a:xfrm>
            <a:off x="982831" y="1379731"/>
            <a:ext cx="152400" cy="152400"/>
          </a:xfrm>
          <a:prstGeom prst="mathEqual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040891" y="1960889"/>
            <a:ext cx="719018" cy="444578"/>
          </a:xfrm>
          <a:prstGeom prst="roundRect">
            <a:avLst/>
          </a:prstGeom>
          <a:ln w="158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600" dirty="0" smtClean="0">
                <a:solidFill>
                  <a:prstClr val="black"/>
                </a:solidFill>
              </a:rPr>
              <a:t>ЦБ РФ </a:t>
            </a:r>
          </a:p>
          <a:p>
            <a:pPr lvl="0" algn="ctr"/>
            <a:r>
              <a:rPr lang="ru-RU" sz="600" dirty="0" smtClean="0">
                <a:solidFill>
                  <a:prstClr val="black"/>
                </a:solidFill>
              </a:rPr>
              <a:t>КС ТОФК</a:t>
            </a:r>
            <a:endParaRPr lang="ru-RU" sz="1100" dirty="0">
              <a:solidFill>
                <a:prstClr val="black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3060248" y="1214983"/>
            <a:ext cx="713352" cy="437543"/>
          </a:xfrm>
          <a:prstGeom prst="roundRect">
            <a:avLst/>
          </a:prstGeom>
          <a:ln w="158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/>
              <a:t>о</a:t>
            </a:r>
            <a:r>
              <a:rPr lang="ru-RU" sz="600" dirty="0" smtClean="0"/>
              <a:t>бщая сумма ЗКР по КС</a:t>
            </a:r>
          </a:p>
          <a:p>
            <a:pPr algn="ctr"/>
            <a:r>
              <a:rPr lang="ru-RU" sz="600" dirty="0" smtClean="0"/>
              <a:t>(03232 и т.д.)</a:t>
            </a:r>
            <a:endParaRPr lang="ru-RU" sz="1100" dirty="0"/>
          </a:p>
        </p:txBody>
      </p:sp>
      <p:sp>
        <p:nvSpPr>
          <p:cNvPr id="32" name="Минус 31"/>
          <p:cNvSpPr/>
          <p:nvPr/>
        </p:nvSpPr>
        <p:spPr>
          <a:xfrm>
            <a:off x="1888491" y="1381190"/>
            <a:ext cx="152400" cy="142671"/>
          </a:xfrm>
          <a:prstGeom prst="mathMinus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Равно 32"/>
          <p:cNvSpPr/>
          <p:nvPr/>
        </p:nvSpPr>
        <p:spPr>
          <a:xfrm>
            <a:off x="3807138" y="1379731"/>
            <a:ext cx="152400" cy="152400"/>
          </a:xfrm>
          <a:prstGeom prst="mathEqual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979033" y="1215069"/>
            <a:ext cx="755749" cy="457200"/>
          </a:xfrm>
          <a:prstGeom prst="roundRect">
            <a:avLst/>
          </a:prstGeom>
          <a:ln w="158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/>
              <a:t>п/п на возврат привлеченных средств на КС</a:t>
            </a:r>
          </a:p>
          <a:p>
            <a:pPr algn="ctr"/>
            <a:r>
              <a:rPr lang="ru-RU" sz="600" dirty="0" smtClean="0"/>
              <a:t> (03232 и т.д.)</a:t>
            </a:r>
            <a:endParaRPr lang="ru-RU" sz="1100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913418" y="1213793"/>
            <a:ext cx="736108" cy="462848"/>
          </a:xfrm>
          <a:prstGeom prst="roundRect">
            <a:avLst/>
          </a:prstGeom>
          <a:ln w="158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/>
              <a:t>ЗКР на сумму остатка на КС </a:t>
            </a:r>
            <a:r>
              <a:rPr lang="ru-RU" sz="600" dirty="0"/>
              <a:t>(</a:t>
            </a:r>
            <a:r>
              <a:rPr lang="ru-RU" sz="600" dirty="0" smtClean="0"/>
              <a:t>03232 и т.д.)</a:t>
            </a:r>
            <a:endParaRPr lang="ru-RU" sz="1100" dirty="0"/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2414800" y="1672269"/>
            <a:ext cx="0" cy="2947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Плюс 37"/>
          <p:cNvSpPr/>
          <p:nvPr/>
        </p:nvSpPr>
        <p:spPr>
          <a:xfrm>
            <a:off x="4740587" y="1357110"/>
            <a:ext cx="176092" cy="166751"/>
          </a:xfrm>
          <a:prstGeom prst="mathPlus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3959539" y="1971411"/>
            <a:ext cx="763742" cy="431554"/>
          </a:xfrm>
          <a:prstGeom prst="roundRect">
            <a:avLst/>
          </a:prstGeom>
          <a:ln w="158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/>
              <a:t>п/п на КС</a:t>
            </a:r>
          </a:p>
          <a:p>
            <a:pPr algn="ctr"/>
            <a:r>
              <a:rPr lang="ru-RU" sz="600" dirty="0" smtClean="0"/>
              <a:t> (03232 и т.д.)</a:t>
            </a:r>
            <a:endParaRPr lang="ru-RU" sz="1100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4007599" y="2578624"/>
            <a:ext cx="720867" cy="431554"/>
          </a:xfrm>
          <a:prstGeom prst="roundRect">
            <a:avLst/>
          </a:prstGeom>
          <a:ln w="158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/>
              <a:t>ЦБ РФ </a:t>
            </a:r>
          </a:p>
          <a:p>
            <a:pPr algn="ctr"/>
            <a:r>
              <a:rPr lang="ru-RU" sz="600" dirty="0" smtClean="0"/>
              <a:t>КС ТОФК</a:t>
            </a:r>
            <a:endParaRPr lang="ru-RU" sz="1100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3721100" y="1703578"/>
            <a:ext cx="688145" cy="2019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00" dirty="0">
                <a:solidFill>
                  <a:schemeClr val="tx1"/>
                </a:solidFill>
              </a:rPr>
              <a:t>д</a:t>
            </a:r>
            <a:r>
              <a:rPr lang="ru-RU" sz="500" dirty="0" smtClean="0">
                <a:solidFill>
                  <a:schemeClr val="tx1"/>
                </a:solidFill>
              </a:rPr>
              <a:t>о 10:30 следующего дня</a:t>
            </a:r>
            <a:endParaRPr lang="ru-RU" sz="500" dirty="0">
              <a:solidFill>
                <a:schemeClr val="tx1"/>
              </a:solidFill>
            </a:endParaRP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4362846" y="1672269"/>
            <a:ext cx="0" cy="3183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H="1">
            <a:off x="1511300" y="935193"/>
            <a:ext cx="990600" cy="230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4025900" y="935193"/>
            <a:ext cx="533400" cy="2300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Скругленный прямоугольник 49"/>
          <p:cNvSpPr/>
          <p:nvPr/>
        </p:nvSpPr>
        <p:spPr>
          <a:xfrm>
            <a:off x="4928659" y="1960889"/>
            <a:ext cx="720867" cy="431554"/>
          </a:xfrm>
          <a:prstGeom prst="roundRect">
            <a:avLst/>
          </a:prstGeom>
          <a:ln w="158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600" dirty="0" smtClean="0"/>
              <a:t>Банк </a:t>
            </a:r>
          </a:p>
          <a:p>
            <a:pPr algn="ctr"/>
            <a:r>
              <a:rPr lang="ru-RU" sz="600" dirty="0" smtClean="0"/>
              <a:t>КС ТОФК</a:t>
            </a:r>
            <a:endParaRPr lang="ru-RU" sz="1100" dirty="0"/>
          </a:p>
        </p:txBody>
      </p:sp>
      <p:cxnSp>
        <p:nvCxnSpPr>
          <p:cNvPr id="53" name="Прямая со стрелкой 52"/>
          <p:cNvCxnSpPr/>
          <p:nvPr/>
        </p:nvCxnSpPr>
        <p:spPr>
          <a:xfrm>
            <a:off x="4362845" y="2396477"/>
            <a:ext cx="5187" cy="1756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Прямоугольник 55"/>
          <p:cNvSpPr/>
          <p:nvPr/>
        </p:nvSpPr>
        <p:spPr>
          <a:xfrm>
            <a:off x="2197100" y="1050209"/>
            <a:ext cx="304800" cy="952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solidFill>
                  <a:schemeClr val="tx1"/>
                </a:solidFill>
              </a:rPr>
              <a:t>Да</a:t>
            </a:r>
            <a:endParaRPr lang="ru-RU" sz="700" dirty="0">
              <a:solidFill>
                <a:schemeClr val="tx1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3721100" y="1030861"/>
            <a:ext cx="396583" cy="1029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 smtClean="0">
                <a:solidFill>
                  <a:schemeClr val="tx1"/>
                </a:solidFill>
              </a:rPr>
              <a:t>Нет</a:t>
            </a:r>
            <a:endParaRPr lang="ru-RU" sz="700" dirty="0">
              <a:solidFill>
                <a:schemeClr val="tx1"/>
              </a:solidFill>
            </a:endParaRPr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5292751" y="1681108"/>
            <a:ext cx="0" cy="2910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65590" y="34238"/>
            <a:ext cx="5685274" cy="3560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2"/>
                </a:solidFill>
              </a:rPr>
              <a:t>Схема прохождения платежей с </a:t>
            </a:r>
            <a:r>
              <a:rPr lang="ru-RU" sz="1200" dirty="0">
                <a:solidFill>
                  <a:schemeClr val="tx2"/>
                </a:solidFill>
              </a:rPr>
              <a:t>привлечением на единый счет </a:t>
            </a:r>
            <a:r>
              <a:rPr lang="ru-RU" sz="1200" dirty="0" smtClean="0">
                <a:solidFill>
                  <a:schemeClr val="tx2"/>
                </a:solidFill>
              </a:rPr>
              <a:t>МБ остатков и возврат привлеченных средств </a:t>
            </a:r>
            <a:r>
              <a:rPr lang="en-US" sz="1200" dirty="0" smtClean="0">
                <a:solidFill>
                  <a:schemeClr val="tx2"/>
                </a:solidFill>
              </a:rPr>
              <a:t>(</a:t>
            </a:r>
            <a:r>
              <a:rPr lang="ru-RU" sz="1200" dirty="0" smtClean="0">
                <a:solidFill>
                  <a:schemeClr val="tx2"/>
                </a:solidFill>
              </a:rPr>
              <a:t>пункт 9 статьи 236.1 БК РФ</a:t>
            </a:r>
            <a:r>
              <a:rPr lang="en-US" sz="1200" dirty="0" smtClean="0">
                <a:solidFill>
                  <a:schemeClr val="tx2"/>
                </a:solidFill>
              </a:rPr>
              <a:t>)</a:t>
            </a:r>
            <a:endParaRPr lang="ru-RU" sz="1200" dirty="0">
              <a:solidFill>
                <a:schemeClr val="tx2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306364" y="3048093"/>
            <a:ext cx="4445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b="1" dirty="0" smtClean="0"/>
              <a:t>5</a:t>
            </a:r>
            <a:endParaRPr lang="ru-RU" sz="600" b="1" dirty="0"/>
          </a:p>
        </p:txBody>
      </p:sp>
    </p:spTree>
    <p:extLst>
      <p:ext uri="{BB962C8B-B14F-4D97-AF65-F5344CB8AC3E}">
        <p14:creationId xmlns:p14="http://schemas.microsoft.com/office/powerpoint/2010/main" val="196380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резентация_СКП_11-09-19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Классическая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3848</TotalTime>
  <Words>1030</Words>
  <Application>Microsoft Office PowerPoint</Application>
  <PresentationFormat>Произвольный</PresentationFormat>
  <Paragraphs>84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5</vt:i4>
      </vt:variant>
    </vt:vector>
  </HeadingPairs>
  <TitlesOfParts>
    <vt:vector size="15" baseType="lpstr">
      <vt:lpstr>Arial</vt:lpstr>
      <vt:lpstr>Calibri</vt:lpstr>
      <vt:lpstr>Calibri Light</vt:lpstr>
      <vt:lpstr>PT Serif</vt:lpstr>
      <vt:lpstr>Segoe UI Light</vt:lpstr>
      <vt:lpstr>Times New Roman</vt:lpstr>
      <vt:lpstr>Trebuchet MS</vt:lpstr>
      <vt:lpstr>Office Theme</vt:lpstr>
      <vt:lpstr>Презентация_СКП_11-09-19</vt:lpstr>
      <vt:lpstr>Тема Office</vt:lpstr>
      <vt:lpstr>Презентация PowerPoint</vt:lpstr>
      <vt:lpstr>Презентация PowerPoint</vt:lpstr>
      <vt:lpstr>Варианты передачи (прекращения) отдельных функций финансовых органов местных бюджетов Приказ № 50н (с учетом изменений приказа № 156н)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Корчагина Галина Юрьевна</cp:lastModifiedBy>
  <cp:revision>263</cp:revision>
  <cp:lastPrinted>2022-09-07T03:44:28Z</cp:lastPrinted>
  <dcterms:created xsi:type="dcterms:W3CDTF">2019-07-31T16:47:50Z</dcterms:created>
  <dcterms:modified xsi:type="dcterms:W3CDTF">2022-09-11T21:34:22Z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