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6" r:id="rId2"/>
    <p:sldId id="267" r:id="rId3"/>
    <p:sldId id="269" r:id="rId4"/>
    <p:sldId id="294" r:id="rId5"/>
    <p:sldId id="296" r:id="rId6"/>
    <p:sldId id="290" r:id="rId7"/>
    <p:sldId id="292" r:id="rId8"/>
    <p:sldId id="291" r:id="rId9"/>
    <p:sldId id="285" r:id="rId10"/>
    <p:sldId id="279" r:id="rId11"/>
    <p:sldId id="297" r:id="rId12"/>
    <p:sldId id="293" r:id="rId13"/>
    <p:sldId id="298" r:id="rId14"/>
  </p:sldIdLst>
  <p:sldSz cx="9144000" cy="6858000" type="screen4x3"/>
  <p:notesSz cx="6807200" cy="99393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4458"/>
    <a:srgbClr val="E2DC68"/>
    <a:srgbClr val="FEE3DE"/>
    <a:srgbClr val="7DA2EB"/>
    <a:srgbClr val="7CA1EC"/>
    <a:srgbClr val="2D6AE3"/>
    <a:srgbClr val="CCFFFF"/>
    <a:srgbClr val="CCFFCC"/>
  </p:clrMru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52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57C693-B4D9-4A51-A86E-E6735332A1EE}" type="doc">
      <dgm:prSet loTypeId="urn:microsoft.com/office/officeart/2005/8/layout/list1" loCatId="list" qsTypeId="urn:microsoft.com/office/officeart/2005/8/quickstyle/3d1" qsCatId="3D" csTypeId="urn:microsoft.com/office/officeart/2005/8/colors/accent5_3" csCatId="accent5" phldr="1"/>
      <dgm:spPr/>
      <dgm:t>
        <a:bodyPr/>
        <a:lstStyle/>
        <a:p>
          <a:endParaRPr lang="ru-RU"/>
        </a:p>
      </dgm:t>
    </dgm:pt>
    <dgm:pt modelId="{6E6D75D9-ECCA-4370-8F47-9019FEAA2C31}">
      <dgm:prSet phldrT="[Текст]" custT="1"/>
      <dgm:spPr>
        <a:solidFill>
          <a:schemeClr val="accent3">
            <a:lumMod val="90000"/>
          </a:schemeClr>
        </a:solidFill>
      </dgm:spPr>
      <dgm:t>
        <a:bodyPr/>
        <a:lstStyle/>
        <a:p>
          <a:pPr algn="just"/>
          <a:r>
            <a:rPr lang="ru-RU" sz="18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1.1. </a:t>
          </a:r>
          <a:r>
            <a:rPr lang="ru-RU" sz="18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Бюджетный кодекс </a:t>
          </a:r>
          <a:r>
            <a:rPr lang="ru-RU" sz="18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Российской Федерации  - статьи 93, 94, 96, 166, 217, 219;</a:t>
          </a:r>
          <a:endParaRPr lang="ru-RU" sz="1800" dirty="0">
            <a:solidFill>
              <a:schemeClr val="tx1"/>
            </a:solidFill>
          </a:endParaRPr>
        </a:p>
      </dgm:t>
    </dgm:pt>
    <dgm:pt modelId="{E65C054F-A0F2-4D00-9231-FFBFAFDCE0A4}" type="parTrans" cxnId="{81B9692E-8DDC-430D-81FC-765BB8FEF71E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81480102-9518-4CD6-9047-C46CB93BE668}" type="sibTrans" cxnId="{81B9692E-8DDC-430D-81FC-765BB8FEF71E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19766655-D8F9-43CC-859E-CAF8063FC4FF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algn="just"/>
          <a:r>
            <a:rPr lang="ru-RU" sz="18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1.2. Федеральный закон «О федеральном бюджете на очередной финансовый год и на плановый период» в части размера процентной ставки по кредиту;</a:t>
          </a:r>
          <a:endParaRPr lang="ru-RU" sz="1800" dirty="0">
            <a:solidFill>
              <a:schemeClr val="tx1"/>
            </a:solidFill>
          </a:endParaRPr>
        </a:p>
      </dgm:t>
    </dgm:pt>
    <dgm:pt modelId="{B55255AA-5257-4D22-987D-BD6DFC52DF09}" type="parTrans" cxnId="{88FC7762-6162-44F8-97B4-67BD2EE6E568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97019250-156E-46DB-AF5A-FE408D35ED6A}" type="sibTrans" cxnId="{88FC7762-6162-44F8-97B4-67BD2EE6E568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AAB0EEBB-6382-452E-A9C6-AD68E2D46034}">
      <dgm:prSet phldrT="[Текст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1.3. </a:t>
          </a:r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Постановление 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Правительства Российской Федерации от 20 августа 2013 года № 721 от «</a:t>
          </a:r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 утверждении Правил предоставления бюджетных кредитов 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пополнение остатков средств на счетах бюджетов субъектов Российской Федерации (местных бюджетов)».</a:t>
          </a:r>
          <a:endParaRPr lang="ru-RU" sz="1800" dirty="0">
            <a:solidFill>
              <a:schemeClr val="tx1"/>
            </a:solidFill>
          </a:endParaRPr>
        </a:p>
      </dgm:t>
    </dgm:pt>
    <dgm:pt modelId="{1F2098EF-1D13-46E2-8E4A-6A725AE49A69}" type="parTrans" cxnId="{2A69AB8E-1DF7-4453-9C3D-8BF08E1752AC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4E510112-1D63-4268-A539-98E5905620A5}" type="sibTrans" cxnId="{2A69AB8E-1DF7-4453-9C3D-8BF08E1752AC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4EBF9917-0487-437E-B08C-16B0A0B0A2B2}" type="pres">
      <dgm:prSet presAssocID="{0257C693-B4D9-4A51-A86E-E6735332A1E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AD7DF9-D09D-46FD-8812-E0A9DC6CB3DB}" type="pres">
      <dgm:prSet presAssocID="{6E6D75D9-ECCA-4370-8F47-9019FEAA2C31}" presName="parentLin" presStyleCnt="0"/>
      <dgm:spPr/>
      <dgm:t>
        <a:bodyPr/>
        <a:lstStyle/>
        <a:p>
          <a:endParaRPr lang="ru-RU"/>
        </a:p>
      </dgm:t>
    </dgm:pt>
    <dgm:pt modelId="{19FC1D54-DB95-4C22-870A-56973394A3D8}" type="pres">
      <dgm:prSet presAssocID="{6E6D75D9-ECCA-4370-8F47-9019FEAA2C31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126A15EE-17BC-462D-8C61-0B817D652487}" type="pres">
      <dgm:prSet presAssocID="{6E6D75D9-ECCA-4370-8F47-9019FEAA2C31}" presName="parentText" presStyleLbl="node1" presStyleIdx="0" presStyleCnt="3" custScaleX="12834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CB72C5-37B1-4B9E-89A4-4CEC077F4936}" type="pres">
      <dgm:prSet presAssocID="{6E6D75D9-ECCA-4370-8F47-9019FEAA2C31}" presName="negativeSpace" presStyleCnt="0"/>
      <dgm:spPr/>
      <dgm:t>
        <a:bodyPr/>
        <a:lstStyle/>
        <a:p>
          <a:endParaRPr lang="ru-RU"/>
        </a:p>
      </dgm:t>
    </dgm:pt>
    <dgm:pt modelId="{7F464465-F6ED-4AB2-9559-F130B9AF28EC}" type="pres">
      <dgm:prSet presAssocID="{6E6D75D9-ECCA-4370-8F47-9019FEAA2C31}" presName="childText" presStyleLbl="conFgAcc1" presStyleIdx="0" presStyleCnt="3">
        <dgm:presLayoutVars>
          <dgm:bulletEnabled val="1"/>
        </dgm:presLayoutVars>
      </dgm:prSet>
      <dgm:spPr>
        <a:noFill/>
        <a:ln>
          <a:noFill/>
        </a:ln>
        <a:scene3d>
          <a:camera prst="orthographicFront"/>
          <a:lightRig rig="flat" dir="t"/>
        </a:scene3d>
        <a:sp3d z="190500" extrusionH="12700" prstMaterial="plastic"/>
      </dgm:spPr>
      <dgm:t>
        <a:bodyPr/>
        <a:lstStyle/>
        <a:p>
          <a:endParaRPr lang="ru-RU"/>
        </a:p>
      </dgm:t>
    </dgm:pt>
    <dgm:pt modelId="{D068AEF9-09AF-4584-810D-F2FB60C66C6C}" type="pres">
      <dgm:prSet presAssocID="{81480102-9518-4CD6-9047-C46CB93BE668}" presName="spaceBetweenRectangles" presStyleCnt="0"/>
      <dgm:spPr/>
      <dgm:t>
        <a:bodyPr/>
        <a:lstStyle/>
        <a:p>
          <a:endParaRPr lang="ru-RU"/>
        </a:p>
      </dgm:t>
    </dgm:pt>
    <dgm:pt modelId="{0CEBC1E2-A731-49F0-833F-F619DF06299A}" type="pres">
      <dgm:prSet presAssocID="{19766655-D8F9-43CC-859E-CAF8063FC4FF}" presName="parentLin" presStyleCnt="0"/>
      <dgm:spPr/>
      <dgm:t>
        <a:bodyPr/>
        <a:lstStyle/>
        <a:p>
          <a:endParaRPr lang="ru-RU"/>
        </a:p>
      </dgm:t>
    </dgm:pt>
    <dgm:pt modelId="{F7563286-03E2-4988-8205-55FC4A36CFE0}" type="pres">
      <dgm:prSet presAssocID="{19766655-D8F9-43CC-859E-CAF8063FC4FF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590D9740-EB0D-4A70-81A7-D96E398E0F70}" type="pres">
      <dgm:prSet presAssocID="{19766655-D8F9-43CC-859E-CAF8063FC4FF}" presName="parentText" presStyleLbl="node1" presStyleIdx="1" presStyleCnt="3" custScaleX="12834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9DA140-D56B-4165-98EC-3DCA3CD0DF1E}" type="pres">
      <dgm:prSet presAssocID="{19766655-D8F9-43CC-859E-CAF8063FC4FF}" presName="negativeSpace" presStyleCnt="0"/>
      <dgm:spPr/>
      <dgm:t>
        <a:bodyPr/>
        <a:lstStyle/>
        <a:p>
          <a:endParaRPr lang="ru-RU"/>
        </a:p>
      </dgm:t>
    </dgm:pt>
    <dgm:pt modelId="{FCD73331-704E-4DDE-B39D-A2BD1ADE196A}" type="pres">
      <dgm:prSet presAssocID="{19766655-D8F9-43CC-859E-CAF8063FC4FF}" presName="childText" presStyleLbl="conFgAcc1" presStyleIdx="1" presStyleCnt="3">
        <dgm:presLayoutVars>
          <dgm:bulletEnabled val="1"/>
        </dgm:presLayoutVars>
      </dgm:prSet>
      <dgm:spPr>
        <a:noFill/>
        <a:ln>
          <a:noFill/>
        </a:ln>
        <a:scene3d>
          <a:camera prst="orthographicFront"/>
          <a:lightRig rig="flat" dir="t"/>
        </a:scene3d>
        <a:sp3d z="190500" extrusionH="12700" prstMaterial="plastic"/>
      </dgm:spPr>
      <dgm:t>
        <a:bodyPr/>
        <a:lstStyle/>
        <a:p>
          <a:endParaRPr lang="ru-RU"/>
        </a:p>
      </dgm:t>
    </dgm:pt>
    <dgm:pt modelId="{CD51DA12-85EB-448B-A8D3-79A7300EE39B}" type="pres">
      <dgm:prSet presAssocID="{97019250-156E-46DB-AF5A-FE408D35ED6A}" presName="spaceBetweenRectangles" presStyleCnt="0"/>
      <dgm:spPr/>
      <dgm:t>
        <a:bodyPr/>
        <a:lstStyle/>
        <a:p>
          <a:endParaRPr lang="ru-RU"/>
        </a:p>
      </dgm:t>
    </dgm:pt>
    <dgm:pt modelId="{3C171C13-99F9-458A-85BB-A73A8B13EDE5}" type="pres">
      <dgm:prSet presAssocID="{AAB0EEBB-6382-452E-A9C6-AD68E2D46034}" presName="parentLin" presStyleCnt="0"/>
      <dgm:spPr/>
      <dgm:t>
        <a:bodyPr/>
        <a:lstStyle/>
        <a:p>
          <a:endParaRPr lang="ru-RU"/>
        </a:p>
      </dgm:t>
    </dgm:pt>
    <dgm:pt modelId="{CD7F0350-56E3-4F63-ACD7-71BC4EE8BFCA}" type="pres">
      <dgm:prSet presAssocID="{AAB0EEBB-6382-452E-A9C6-AD68E2D46034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4152717B-D64C-4721-9E81-D1AAE6FE8B07}" type="pres">
      <dgm:prSet presAssocID="{AAB0EEBB-6382-452E-A9C6-AD68E2D46034}" presName="parentText" presStyleLbl="node1" presStyleIdx="2" presStyleCnt="3" custScaleX="128345" custScaleY="13601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A4C5A0-4654-4010-9680-8A9009B1170C}" type="pres">
      <dgm:prSet presAssocID="{AAB0EEBB-6382-452E-A9C6-AD68E2D46034}" presName="negativeSpace" presStyleCnt="0"/>
      <dgm:spPr/>
      <dgm:t>
        <a:bodyPr/>
        <a:lstStyle/>
        <a:p>
          <a:endParaRPr lang="ru-RU"/>
        </a:p>
      </dgm:t>
    </dgm:pt>
    <dgm:pt modelId="{49B1F69F-9C2A-4709-B4C3-81C22670F801}" type="pres">
      <dgm:prSet presAssocID="{AAB0EEBB-6382-452E-A9C6-AD68E2D46034}" presName="childText" presStyleLbl="conFgAcc1" presStyleIdx="2" presStyleCnt="3">
        <dgm:presLayoutVars>
          <dgm:bulletEnabled val="1"/>
        </dgm:presLayoutVars>
      </dgm:prSet>
      <dgm:spPr>
        <a:noFill/>
        <a:ln>
          <a:noFill/>
        </a:ln>
        <a:scene3d>
          <a:camera prst="orthographicFront"/>
          <a:lightRig rig="flat" dir="t"/>
        </a:scene3d>
        <a:sp3d z="190500" extrusionH="12700" prstMaterial="plastic"/>
      </dgm:spPr>
      <dgm:t>
        <a:bodyPr/>
        <a:lstStyle/>
        <a:p>
          <a:endParaRPr lang="ru-RU"/>
        </a:p>
      </dgm:t>
    </dgm:pt>
  </dgm:ptLst>
  <dgm:cxnLst>
    <dgm:cxn modelId="{C5BEF8AE-7B1A-4C4C-842A-3B84F50C7BBD}" type="presOf" srcId="{AAB0EEBB-6382-452E-A9C6-AD68E2D46034}" destId="{CD7F0350-56E3-4F63-ACD7-71BC4EE8BFCA}" srcOrd="0" destOrd="0" presId="urn:microsoft.com/office/officeart/2005/8/layout/list1"/>
    <dgm:cxn modelId="{88FC7762-6162-44F8-97B4-67BD2EE6E568}" srcId="{0257C693-B4D9-4A51-A86E-E6735332A1EE}" destId="{19766655-D8F9-43CC-859E-CAF8063FC4FF}" srcOrd="1" destOrd="0" parTransId="{B55255AA-5257-4D22-987D-BD6DFC52DF09}" sibTransId="{97019250-156E-46DB-AF5A-FE408D35ED6A}"/>
    <dgm:cxn modelId="{81B9692E-8DDC-430D-81FC-765BB8FEF71E}" srcId="{0257C693-B4D9-4A51-A86E-E6735332A1EE}" destId="{6E6D75D9-ECCA-4370-8F47-9019FEAA2C31}" srcOrd="0" destOrd="0" parTransId="{E65C054F-A0F2-4D00-9231-FFBFAFDCE0A4}" sibTransId="{81480102-9518-4CD6-9047-C46CB93BE668}"/>
    <dgm:cxn modelId="{4BBE96A7-DB54-4216-9934-56F9993A8B4F}" type="presOf" srcId="{6E6D75D9-ECCA-4370-8F47-9019FEAA2C31}" destId="{126A15EE-17BC-462D-8C61-0B817D652487}" srcOrd="1" destOrd="0" presId="urn:microsoft.com/office/officeart/2005/8/layout/list1"/>
    <dgm:cxn modelId="{E2B84AE3-80C2-45BD-9957-6810D4D614F4}" type="presOf" srcId="{19766655-D8F9-43CC-859E-CAF8063FC4FF}" destId="{F7563286-03E2-4988-8205-55FC4A36CFE0}" srcOrd="0" destOrd="0" presId="urn:microsoft.com/office/officeart/2005/8/layout/list1"/>
    <dgm:cxn modelId="{8CFAF350-13B2-4F8E-9C82-C51390B945E7}" type="presOf" srcId="{6E6D75D9-ECCA-4370-8F47-9019FEAA2C31}" destId="{19FC1D54-DB95-4C22-870A-56973394A3D8}" srcOrd="0" destOrd="0" presId="urn:microsoft.com/office/officeart/2005/8/layout/list1"/>
    <dgm:cxn modelId="{2A69AB8E-1DF7-4453-9C3D-8BF08E1752AC}" srcId="{0257C693-B4D9-4A51-A86E-E6735332A1EE}" destId="{AAB0EEBB-6382-452E-A9C6-AD68E2D46034}" srcOrd="2" destOrd="0" parTransId="{1F2098EF-1D13-46E2-8E4A-6A725AE49A69}" sibTransId="{4E510112-1D63-4268-A539-98E5905620A5}"/>
    <dgm:cxn modelId="{BD16CE2B-4E3D-4B5C-B549-FF63023C14FA}" type="presOf" srcId="{AAB0EEBB-6382-452E-A9C6-AD68E2D46034}" destId="{4152717B-D64C-4721-9E81-D1AAE6FE8B07}" srcOrd="1" destOrd="0" presId="urn:microsoft.com/office/officeart/2005/8/layout/list1"/>
    <dgm:cxn modelId="{18EDD844-66F4-4AFA-80D4-74AC017F4F38}" type="presOf" srcId="{19766655-D8F9-43CC-859E-CAF8063FC4FF}" destId="{590D9740-EB0D-4A70-81A7-D96E398E0F70}" srcOrd="1" destOrd="0" presId="urn:microsoft.com/office/officeart/2005/8/layout/list1"/>
    <dgm:cxn modelId="{92E52816-E540-4D2C-B89B-1EFF4D944A0E}" type="presOf" srcId="{0257C693-B4D9-4A51-A86E-E6735332A1EE}" destId="{4EBF9917-0487-437E-B08C-16B0A0B0A2B2}" srcOrd="0" destOrd="0" presId="urn:microsoft.com/office/officeart/2005/8/layout/list1"/>
    <dgm:cxn modelId="{F278DAE1-BA35-44FE-B38A-B88E4CAD13E1}" type="presParOf" srcId="{4EBF9917-0487-437E-B08C-16B0A0B0A2B2}" destId="{12AD7DF9-D09D-46FD-8812-E0A9DC6CB3DB}" srcOrd="0" destOrd="0" presId="urn:microsoft.com/office/officeart/2005/8/layout/list1"/>
    <dgm:cxn modelId="{3C18820D-59E2-4148-BB3B-109461455C47}" type="presParOf" srcId="{12AD7DF9-D09D-46FD-8812-E0A9DC6CB3DB}" destId="{19FC1D54-DB95-4C22-870A-56973394A3D8}" srcOrd="0" destOrd="0" presId="urn:microsoft.com/office/officeart/2005/8/layout/list1"/>
    <dgm:cxn modelId="{88CEFAC4-8C4B-49D5-92F4-C5FA6E45557B}" type="presParOf" srcId="{12AD7DF9-D09D-46FD-8812-E0A9DC6CB3DB}" destId="{126A15EE-17BC-462D-8C61-0B817D652487}" srcOrd="1" destOrd="0" presId="urn:microsoft.com/office/officeart/2005/8/layout/list1"/>
    <dgm:cxn modelId="{937299DA-D2EF-4AD8-B822-4530582FF8E0}" type="presParOf" srcId="{4EBF9917-0487-437E-B08C-16B0A0B0A2B2}" destId="{EDCB72C5-37B1-4B9E-89A4-4CEC077F4936}" srcOrd="1" destOrd="0" presId="urn:microsoft.com/office/officeart/2005/8/layout/list1"/>
    <dgm:cxn modelId="{F70AD805-EF76-4C8F-884C-80BACE5E75F6}" type="presParOf" srcId="{4EBF9917-0487-437E-B08C-16B0A0B0A2B2}" destId="{7F464465-F6ED-4AB2-9559-F130B9AF28EC}" srcOrd="2" destOrd="0" presId="urn:microsoft.com/office/officeart/2005/8/layout/list1"/>
    <dgm:cxn modelId="{F61775BE-AE33-4FD0-B563-D9D3D9056537}" type="presParOf" srcId="{4EBF9917-0487-437E-B08C-16B0A0B0A2B2}" destId="{D068AEF9-09AF-4584-810D-F2FB60C66C6C}" srcOrd="3" destOrd="0" presId="urn:microsoft.com/office/officeart/2005/8/layout/list1"/>
    <dgm:cxn modelId="{D09270F5-F57B-4417-976A-76F6B8FA93DA}" type="presParOf" srcId="{4EBF9917-0487-437E-B08C-16B0A0B0A2B2}" destId="{0CEBC1E2-A731-49F0-833F-F619DF06299A}" srcOrd="4" destOrd="0" presId="urn:microsoft.com/office/officeart/2005/8/layout/list1"/>
    <dgm:cxn modelId="{E107D571-702D-4840-9013-25301E92113D}" type="presParOf" srcId="{0CEBC1E2-A731-49F0-833F-F619DF06299A}" destId="{F7563286-03E2-4988-8205-55FC4A36CFE0}" srcOrd="0" destOrd="0" presId="urn:microsoft.com/office/officeart/2005/8/layout/list1"/>
    <dgm:cxn modelId="{B24E6876-DDF0-4ECE-BDA9-22DA827A0A5F}" type="presParOf" srcId="{0CEBC1E2-A731-49F0-833F-F619DF06299A}" destId="{590D9740-EB0D-4A70-81A7-D96E398E0F70}" srcOrd="1" destOrd="0" presId="urn:microsoft.com/office/officeart/2005/8/layout/list1"/>
    <dgm:cxn modelId="{7619F209-3065-461C-B05D-6BF2786926C9}" type="presParOf" srcId="{4EBF9917-0487-437E-B08C-16B0A0B0A2B2}" destId="{C89DA140-D56B-4165-98EC-3DCA3CD0DF1E}" srcOrd="5" destOrd="0" presId="urn:microsoft.com/office/officeart/2005/8/layout/list1"/>
    <dgm:cxn modelId="{2C432025-2EFA-484F-B763-8943031A7364}" type="presParOf" srcId="{4EBF9917-0487-437E-B08C-16B0A0B0A2B2}" destId="{FCD73331-704E-4DDE-B39D-A2BD1ADE196A}" srcOrd="6" destOrd="0" presId="urn:microsoft.com/office/officeart/2005/8/layout/list1"/>
    <dgm:cxn modelId="{381EFBFA-EE6A-4D85-A277-83CCEA1F63BC}" type="presParOf" srcId="{4EBF9917-0487-437E-B08C-16B0A0B0A2B2}" destId="{CD51DA12-85EB-448B-A8D3-79A7300EE39B}" srcOrd="7" destOrd="0" presId="urn:microsoft.com/office/officeart/2005/8/layout/list1"/>
    <dgm:cxn modelId="{3CC87D7E-478E-44BC-BA01-36ED019F795D}" type="presParOf" srcId="{4EBF9917-0487-437E-B08C-16B0A0B0A2B2}" destId="{3C171C13-99F9-458A-85BB-A73A8B13EDE5}" srcOrd="8" destOrd="0" presId="urn:microsoft.com/office/officeart/2005/8/layout/list1"/>
    <dgm:cxn modelId="{D4C7DAC3-8DF2-415B-9487-ECCCC92B85AD}" type="presParOf" srcId="{3C171C13-99F9-458A-85BB-A73A8B13EDE5}" destId="{CD7F0350-56E3-4F63-ACD7-71BC4EE8BFCA}" srcOrd="0" destOrd="0" presId="urn:microsoft.com/office/officeart/2005/8/layout/list1"/>
    <dgm:cxn modelId="{3A8DB96F-E1F5-4A7E-9C7A-C8B7A77ABB87}" type="presParOf" srcId="{3C171C13-99F9-458A-85BB-A73A8B13EDE5}" destId="{4152717B-D64C-4721-9E81-D1AAE6FE8B07}" srcOrd="1" destOrd="0" presId="urn:microsoft.com/office/officeart/2005/8/layout/list1"/>
    <dgm:cxn modelId="{C1E4E453-0F8A-428E-9EFB-56B235B213D8}" type="presParOf" srcId="{4EBF9917-0487-437E-B08C-16B0A0B0A2B2}" destId="{33A4C5A0-4654-4010-9680-8A9009B1170C}" srcOrd="9" destOrd="0" presId="urn:microsoft.com/office/officeart/2005/8/layout/list1"/>
    <dgm:cxn modelId="{B62F6575-D501-414E-BF67-13F2F9415E36}" type="presParOf" srcId="{4EBF9917-0487-437E-B08C-16B0A0B0A2B2}" destId="{49B1F69F-9C2A-4709-B4C3-81C22670F801}" srcOrd="10" destOrd="0" presId="urn:microsoft.com/office/officeart/2005/8/layout/list1"/>
  </dgm:cxnLst>
  <dgm:bg>
    <a:noFill/>
  </dgm:bg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257C693-B4D9-4A51-A86E-E6735332A1EE}" type="doc">
      <dgm:prSet loTypeId="urn:microsoft.com/office/officeart/2005/8/layout/vList2" loCatId="list" qsTypeId="urn:microsoft.com/office/officeart/2005/8/quickstyle/3d2" qsCatId="3D" csTypeId="urn:microsoft.com/office/officeart/2005/8/colors/accent6_5" csCatId="accent6" phldr="1"/>
      <dgm:spPr/>
      <dgm:t>
        <a:bodyPr/>
        <a:lstStyle/>
        <a:p>
          <a:endParaRPr lang="ru-RU"/>
        </a:p>
      </dgm:t>
    </dgm:pt>
    <dgm:pt modelId="{6E6D75D9-ECCA-4370-8F47-9019FEAA2C31}">
      <dgm:prSet phldrT="[Текст]" custT="1"/>
      <dgm:spPr>
        <a:solidFill>
          <a:schemeClr val="accent3">
            <a:lumMod val="90000"/>
          </a:schemeClr>
        </a:solidFill>
      </dgm:spPr>
      <dgm:t>
        <a:bodyPr/>
        <a:lstStyle/>
        <a:p>
          <a:pPr algn="just"/>
          <a:r>
            <a:rPr lang="ru-RU" sz="14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2.2. </a:t>
          </a:r>
          <a:r>
            <a:rPr lang="ru-RU" sz="1400" b="1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Приказ</a:t>
          </a:r>
          <a:r>
            <a:rPr lang="en-US" sz="14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Министерства финансов </a:t>
          </a:r>
          <a:r>
            <a:rPr lang="ru-RU" sz="14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Российской Федерации от 26 июля 2013 года № 74н «</a:t>
          </a:r>
          <a:r>
            <a:rPr lang="ru-RU" sz="1400" b="1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О порядке заключения и форме Договора о предоставлении бюджетного кредита </a:t>
          </a:r>
          <a:r>
            <a:rPr lang="ru-RU" sz="14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на пополнение остатков средств на счетах бюджетов субъектов Российской Федерации (местных бюджетов)»</a:t>
          </a:r>
          <a:r>
            <a:rPr lang="en-US" sz="14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;</a:t>
          </a:r>
          <a:endParaRPr lang="ru-RU" sz="1400" dirty="0">
            <a:solidFill>
              <a:schemeClr val="tx1"/>
            </a:solidFill>
            <a:effectLst/>
          </a:endParaRPr>
        </a:p>
      </dgm:t>
    </dgm:pt>
    <dgm:pt modelId="{E65C054F-A0F2-4D00-9231-FFBFAFDCE0A4}" type="parTrans" cxnId="{81B9692E-8DDC-430D-81FC-765BB8FEF71E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81480102-9518-4CD6-9047-C46CB93BE668}" type="sibTrans" cxnId="{81B9692E-8DDC-430D-81FC-765BB8FEF71E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19766655-D8F9-43CC-859E-CAF8063FC4FF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algn="just"/>
          <a:r>
            <a:rPr lang="ru-RU" sz="14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2.1. </a:t>
          </a:r>
          <a:r>
            <a:rPr lang="ru-RU" sz="14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Приказ</a:t>
          </a:r>
          <a:r>
            <a:rPr lang="ru-RU" sz="14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Министерства финансов </a:t>
          </a:r>
          <a:r>
            <a:rPr lang="ru-RU" sz="14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Российской Федерации от 26 июля 2013 года № 73н «</a:t>
          </a:r>
          <a:r>
            <a:rPr lang="ru-RU" sz="14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 утверждении Порядка обращения взыскания задолженности </a:t>
          </a:r>
          <a:r>
            <a:rPr lang="ru-RU" sz="14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 бюджетному кредиту на пополнение остатков средств на счетах бюджетов субъектов Российской Федерации (местных бюджетов)»</a:t>
          </a:r>
          <a:r>
            <a:rPr lang="en-US" sz="14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;</a:t>
          </a:r>
          <a:endParaRPr lang="ru-RU" sz="1400" dirty="0">
            <a:solidFill>
              <a:schemeClr val="tx1"/>
            </a:solidFill>
          </a:endParaRPr>
        </a:p>
      </dgm:t>
    </dgm:pt>
    <dgm:pt modelId="{B55255AA-5257-4D22-987D-BD6DFC52DF09}" type="parTrans" cxnId="{88FC7762-6162-44F8-97B4-67BD2EE6E568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97019250-156E-46DB-AF5A-FE408D35ED6A}" type="sibTrans" cxnId="{88FC7762-6162-44F8-97B4-67BD2EE6E568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AAB0EEBB-6382-452E-A9C6-AD68E2D46034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ru-RU" sz="14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2.5. </a:t>
          </a:r>
          <a:r>
            <a:rPr lang="ru-RU" sz="14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Приказ Министерства финансов</a:t>
          </a:r>
          <a:r>
            <a:rPr lang="ru-RU" sz="14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Российской Федерации «</a:t>
          </a:r>
          <a:r>
            <a:rPr lang="ru-RU" sz="14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 внесении изменений в приказ </a:t>
          </a:r>
          <a:r>
            <a:rPr lang="ru-RU" sz="14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Министерства финансов Российской Федерации 06 июня 2011г. </a:t>
          </a:r>
          <a:r>
            <a:rPr lang="ru-RU" sz="14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№ 67н </a:t>
          </a:r>
          <a:r>
            <a:rPr lang="ru-RU" sz="14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«Об утверждении Типового положения об Управлении Федерального казначейства по субъекту Российской Федерации».</a:t>
          </a:r>
          <a:endParaRPr lang="ru-RU" sz="1400" dirty="0">
            <a:solidFill>
              <a:schemeClr val="tx1"/>
            </a:solidFill>
          </a:endParaRPr>
        </a:p>
      </dgm:t>
    </dgm:pt>
    <dgm:pt modelId="{1F2098EF-1D13-46E2-8E4A-6A725AE49A69}" type="parTrans" cxnId="{2A69AB8E-1DF7-4453-9C3D-8BF08E1752AC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4E510112-1D63-4268-A539-98E5905620A5}" type="sibTrans" cxnId="{2A69AB8E-1DF7-4453-9C3D-8BF08E1752AC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83664788-7448-417F-AC79-224D7CE01417}">
      <dgm:prSet custT="1"/>
      <dgm:spPr>
        <a:solidFill>
          <a:schemeClr val="accent5">
            <a:lumMod val="60000"/>
            <a:lumOff val="40000"/>
            <a:alpha val="58000"/>
          </a:schemeClr>
        </a:solidFill>
      </dgm:spPr>
      <dgm:t>
        <a:bodyPr/>
        <a:lstStyle/>
        <a:p>
          <a:pPr algn="just"/>
          <a:r>
            <a:rPr lang="ru-RU" sz="14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2.3. </a:t>
          </a:r>
          <a:r>
            <a:rPr lang="ru-RU" sz="14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Приказ </a:t>
          </a:r>
          <a:r>
            <a:rPr lang="ru-RU" sz="1400" b="1" smtClean="0">
              <a:solidFill>
                <a:schemeClr val="tx1"/>
              </a:solidFill>
              <a:latin typeface="Times New Roman" pitchFamily="18" charset="0"/>
            </a:rPr>
            <a:t>Министерства финансов </a:t>
          </a:r>
          <a:r>
            <a:rPr lang="ru-RU" sz="1400" smtClean="0">
              <a:solidFill>
                <a:schemeClr val="tx1"/>
              </a:solidFill>
              <a:latin typeface="Times New Roman" pitchFamily="18" charset="0"/>
            </a:rPr>
            <a:t>Российской Федерации от 21.12.2012 № 171н «</a:t>
          </a:r>
          <a:r>
            <a:rPr lang="ru-RU" sz="1400" b="1" smtClean="0">
              <a:solidFill>
                <a:schemeClr val="tx1"/>
              </a:solidFill>
              <a:latin typeface="Times New Roman" pitchFamily="18" charset="0"/>
            </a:rPr>
            <a:t>Об утверждении Указаний о порядке применения бюджетной классификации </a:t>
          </a:r>
          <a:r>
            <a:rPr lang="ru-RU" sz="1400" smtClean="0">
              <a:solidFill>
                <a:schemeClr val="tx1"/>
              </a:solidFill>
              <a:latin typeface="Times New Roman" pitchFamily="18" charset="0"/>
            </a:rPr>
            <a:t>Российской Федерации на 2013 год и плановый период 2014 и 2015 годов»;</a:t>
          </a:r>
          <a:endParaRPr lang="ru-RU" sz="1400" dirty="0">
            <a:solidFill>
              <a:schemeClr val="tx1"/>
            </a:solidFill>
            <a:latin typeface="Times New Roman" pitchFamily="18" charset="0"/>
          </a:endParaRPr>
        </a:p>
      </dgm:t>
    </dgm:pt>
    <dgm:pt modelId="{3794A261-39F8-4F4E-92EE-7D438F304949}" type="parTrans" cxnId="{C5EED3A8-B3F1-4DC6-9A5E-B6B51B85AA86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042A7E73-9C7E-4A0A-8ECD-5E7D343157C4}" type="sibTrans" cxnId="{C5EED3A8-B3F1-4DC6-9A5E-B6B51B85AA86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C20C5028-7E60-48D4-B11E-E1A562091526}">
      <dgm:prSet custT="1"/>
      <dgm:spPr>
        <a:solidFill>
          <a:srgbClr val="E2DC68">
            <a:alpha val="88627"/>
          </a:srgbClr>
        </a:solidFill>
      </dgm:spPr>
      <dgm:t>
        <a:bodyPr/>
        <a:lstStyle/>
        <a:p>
          <a:r>
            <a:rPr lang="ru-RU" sz="1400" smtClean="0">
              <a:solidFill>
                <a:schemeClr val="tx1"/>
              </a:solidFill>
              <a:latin typeface="Times New Roman" pitchFamily="18" charset="0"/>
            </a:rPr>
            <a:t>2.4. </a:t>
          </a:r>
          <a:r>
            <a:rPr lang="ru-RU" sz="14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Приказ </a:t>
          </a:r>
          <a:r>
            <a:rPr lang="ru-RU" sz="1400" b="1" smtClean="0">
              <a:solidFill>
                <a:schemeClr val="tx1"/>
              </a:solidFill>
              <a:latin typeface="Times New Roman" pitchFamily="18" charset="0"/>
            </a:rPr>
            <a:t>Министерства финансов </a:t>
          </a:r>
          <a:r>
            <a:rPr lang="ru-RU" sz="1400" smtClean="0">
              <a:solidFill>
                <a:schemeClr val="tx1"/>
              </a:solidFill>
              <a:latin typeface="Times New Roman" pitchFamily="18" charset="0"/>
            </a:rPr>
            <a:t>Российской Федерации от 3 марта 2011 года № 67 «</a:t>
          </a:r>
          <a:r>
            <a:rPr lang="ru-RU" sz="1400" b="1" smtClean="0">
              <a:solidFill>
                <a:schemeClr val="tx1"/>
              </a:solidFill>
              <a:latin typeface="Times New Roman" pitchFamily="18" charset="0"/>
            </a:rPr>
            <a:t>О создании Межведомственной комиссии по вопросам кассового планирования </a:t>
          </a:r>
          <a:r>
            <a:rPr lang="ru-RU" sz="1400" smtClean="0">
              <a:solidFill>
                <a:schemeClr val="tx1"/>
              </a:solidFill>
              <a:latin typeface="Times New Roman" pitchFamily="18" charset="0"/>
            </a:rPr>
            <a:t>исполнения федерального бюджета»;</a:t>
          </a:r>
          <a:endParaRPr lang="ru-RU" sz="1400" dirty="0">
            <a:solidFill>
              <a:schemeClr val="tx1"/>
            </a:solidFill>
          </a:endParaRPr>
        </a:p>
      </dgm:t>
    </dgm:pt>
    <dgm:pt modelId="{4A9E0985-01B9-42B6-B353-6077ED3B735B}" type="parTrans" cxnId="{B71D527A-D591-43BD-859A-689C047BEC06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98015472-46EE-4447-B513-E8DC30F517FF}" type="sibTrans" cxnId="{B71D527A-D591-43BD-859A-689C047BEC06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CE7E484C-C5D5-40B5-98F1-DAE450C97C48}">
      <dgm:prSet/>
      <dgm:spPr>
        <a:noFill/>
        <a:ln>
          <a:noFill/>
        </a:ln>
      </dgm:spPr>
      <dgm:t>
        <a:bodyPr/>
        <a:lstStyle/>
        <a:p>
          <a:endParaRPr lang="ru-RU" dirty="0">
            <a:solidFill>
              <a:schemeClr val="tx1"/>
            </a:solidFill>
          </a:endParaRPr>
        </a:p>
      </dgm:t>
    </dgm:pt>
    <dgm:pt modelId="{604F3DB1-20F1-4EEA-A591-5058194F8B27}" type="parTrans" cxnId="{44532F22-997E-4E7C-ACE4-CBC7488EBD38}">
      <dgm:prSet/>
      <dgm:spPr/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8B11CB24-5F99-4A6B-9127-15E1C2150857}" type="sibTrans" cxnId="{44532F22-997E-4E7C-ACE4-CBC7488EBD38}">
      <dgm:prSet/>
      <dgm:spPr/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C7F77C03-523B-4C06-8FB2-86CC757A2842}" type="pres">
      <dgm:prSet presAssocID="{0257C693-B4D9-4A51-A86E-E6735332A1E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E6B30F5-F4C9-4587-B6CC-6233D687CF25}" type="pres">
      <dgm:prSet presAssocID="{6E6D75D9-ECCA-4370-8F47-9019FEAA2C31}" presName="parentText" presStyleLbl="node1" presStyleIdx="0" presStyleCnt="5" custLinFactY="4687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0B5435-0C82-4AB2-9257-59D45A071B20}" type="pres">
      <dgm:prSet presAssocID="{81480102-9518-4CD6-9047-C46CB93BE668}" presName="spacer" presStyleCnt="0"/>
      <dgm:spPr/>
    </dgm:pt>
    <dgm:pt modelId="{7B068147-41B4-4A28-92C0-64089C427EDF}" type="pres">
      <dgm:prSet presAssocID="{19766655-D8F9-43CC-859E-CAF8063FC4FF}" presName="parentText" presStyleLbl="node1" presStyleIdx="1" presStyleCnt="5" custLinFactY="11694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04603A-BF47-4ED4-8901-91393B388B0A}" type="pres">
      <dgm:prSet presAssocID="{97019250-156E-46DB-AF5A-FE408D35ED6A}" presName="spacer" presStyleCnt="0"/>
      <dgm:spPr/>
    </dgm:pt>
    <dgm:pt modelId="{B10E1E95-789B-422D-933E-17BF0A0033E9}" type="pres">
      <dgm:prSet presAssocID="{AAB0EEBB-6382-452E-A9C6-AD68E2D46034}" presName="parentText" presStyleLbl="node1" presStyleIdx="2" presStyleCnt="5" custLinFactY="18701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BB359E-13DF-4F15-A579-C65267698A8A}" type="pres">
      <dgm:prSet presAssocID="{4E510112-1D63-4268-A539-98E5905620A5}" presName="spacer" presStyleCnt="0"/>
      <dgm:spPr/>
    </dgm:pt>
    <dgm:pt modelId="{FC422068-489D-4956-9EB9-AB4562119AA7}" type="pres">
      <dgm:prSet presAssocID="{83664788-7448-417F-AC79-224D7CE01417}" presName="parentText" presStyleLbl="node1" presStyleIdx="3" presStyleCnt="5" custLinFactNeighborY="4645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F97648-A585-4649-AF00-C31AF9EDE5BA}" type="pres">
      <dgm:prSet presAssocID="{83664788-7448-417F-AC79-224D7CE01417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D8E4AC-18BD-48E8-8608-5AD87413DC12}" type="pres">
      <dgm:prSet presAssocID="{C20C5028-7E60-48D4-B11E-E1A562091526}" presName="parentText" presStyleLbl="node1" presStyleIdx="4" presStyleCnt="5" custLinFactNeighborY="-1835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0FC65DB-846B-4DDE-8C56-4DC1E5E5B6D8}" type="presOf" srcId="{AAB0EEBB-6382-452E-A9C6-AD68E2D46034}" destId="{B10E1E95-789B-422D-933E-17BF0A0033E9}" srcOrd="0" destOrd="0" presId="urn:microsoft.com/office/officeart/2005/8/layout/vList2"/>
    <dgm:cxn modelId="{88FC7762-6162-44F8-97B4-67BD2EE6E568}" srcId="{0257C693-B4D9-4A51-A86E-E6735332A1EE}" destId="{19766655-D8F9-43CC-859E-CAF8063FC4FF}" srcOrd="1" destOrd="0" parTransId="{B55255AA-5257-4D22-987D-BD6DFC52DF09}" sibTransId="{97019250-156E-46DB-AF5A-FE408D35ED6A}"/>
    <dgm:cxn modelId="{B71D527A-D591-43BD-859A-689C047BEC06}" srcId="{0257C693-B4D9-4A51-A86E-E6735332A1EE}" destId="{C20C5028-7E60-48D4-B11E-E1A562091526}" srcOrd="4" destOrd="0" parTransId="{4A9E0985-01B9-42B6-B353-6077ED3B735B}" sibTransId="{98015472-46EE-4447-B513-E8DC30F517FF}"/>
    <dgm:cxn modelId="{B61CD906-FF29-4BF2-B3A1-6ECCDE0735BE}" type="presOf" srcId="{CE7E484C-C5D5-40B5-98F1-DAE450C97C48}" destId="{A1F97648-A585-4649-AF00-C31AF9EDE5BA}" srcOrd="0" destOrd="0" presId="urn:microsoft.com/office/officeart/2005/8/layout/vList2"/>
    <dgm:cxn modelId="{C5EED3A8-B3F1-4DC6-9A5E-B6B51B85AA86}" srcId="{0257C693-B4D9-4A51-A86E-E6735332A1EE}" destId="{83664788-7448-417F-AC79-224D7CE01417}" srcOrd="3" destOrd="0" parTransId="{3794A261-39F8-4F4E-92EE-7D438F304949}" sibTransId="{042A7E73-9C7E-4A0A-8ECD-5E7D343157C4}"/>
    <dgm:cxn modelId="{74A69656-4F42-4A14-8193-DE01A5F1B742}" type="presOf" srcId="{19766655-D8F9-43CC-859E-CAF8063FC4FF}" destId="{7B068147-41B4-4A28-92C0-64089C427EDF}" srcOrd="0" destOrd="0" presId="urn:microsoft.com/office/officeart/2005/8/layout/vList2"/>
    <dgm:cxn modelId="{81B9692E-8DDC-430D-81FC-765BB8FEF71E}" srcId="{0257C693-B4D9-4A51-A86E-E6735332A1EE}" destId="{6E6D75D9-ECCA-4370-8F47-9019FEAA2C31}" srcOrd="0" destOrd="0" parTransId="{E65C054F-A0F2-4D00-9231-FFBFAFDCE0A4}" sibTransId="{81480102-9518-4CD6-9047-C46CB93BE668}"/>
    <dgm:cxn modelId="{17607F4E-1FE2-44E2-8D31-041FA3516610}" type="presOf" srcId="{83664788-7448-417F-AC79-224D7CE01417}" destId="{FC422068-489D-4956-9EB9-AB4562119AA7}" srcOrd="0" destOrd="0" presId="urn:microsoft.com/office/officeart/2005/8/layout/vList2"/>
    <dgm:cxn modelId="{02C9FB13-997F-447F-BB2C-17FBE25C17BA}" type="presOf" srcId="{C20C5028-7E60-48D4-B11E-E1A562091526}" destId="{1FD8E4AC-18BD-48E8-8608-5AD87413DC12}" srcOrd="0" destOrd="0" presId="urn:microsoft.com/office/officeart/2005/8/layout/vList2"/>
    <dgm:cxn modelId="{2A69AB8E-1DF7-4453-9C3D-8BF08E1752AC}" srcId="{0257C693-B4D9-4A51-A86E-E6735332A1EE}" destId="{AAB0EEBB-6382-452E-A9C6-AD68E2D46034}" srcOrd="2" destOrd="0" parTransId="{1F2098EF-1D13-46E2-8E4A-6A725AE49A69}" sibTransId="{4E510112-1D63-4268-A539-98E5905620A5}"/>
    <dgm:cxn modelId="{42CEBE00-AA8B-41B3-A2BF-03A4CE6FD170}" type="presOf" srcId="{6E6D75D9-ECCA-4370-8F47-9019FEAA2C31}" destId="{5E6B30F5-F4C9-4587-B6CC-6233D687CF25}" srcOrd="0" destOrd="0" presId="urn:microsoft.com/office/officeart/2005/8/layout/vList2"/>
    <dgm:cxn modelId="{44532F22-997E-4E7C-ACE4-CBC7488EBD38}" srcId="{83664788-7448-417F-AC79-224D7CE01417}" destId="{CE7E484C-C5D5-40B5-98F1-DAE450C97C48}" srcOrd="0" destOrd="0" parTransId="{604F3DB1-20F1-4EEA-A591-5058194F8B27}" sibTransId="{8B11CB24-5F99-4A6B-9127-15E1C2150857}"/>
    <dgm:cxn modelId="{9540D408-6926-408F-BC79-2EAE995C82BA}" type="presOf" srcId="{0257C693-B4D9-4A51-A86E-E6735332A1EE}" destId="{C7F77C03-523B-4C06-8FB2-86CC757A2842}" srcOrd="0" destOrd="0" presId="urn:microsoft.com/office/officeart/2005/8/layout/vList2"/>
    <dgm:cxn modelId="{D7948C05-3605-46DE-AF5B-04AF2AD9E161}" type="presParOf" srcId="{C7F77C03-523B-4C06-8FB2-86CC757A2842}" destId="{5E6B30F5-F4C9-4587-B6CC-6233D687CF25}" srcOrd="0" destOrd="0" presId="urn:microsoft.com/office/officeart/2005/8/layout/vList2"/>
    <dgm:cxn modelId="{32D6BE3B-53F7-4E89-B43A-DE0CFEB2DB7B}" type="presParOf" srcId="{C7F77C03-523B-4C06-8FB2-86CC757A2842}" destId="{5C0B5435-0C82-4AB2-9257-59D45A071B20}" srcOrd="1" destOrd="0" presId="urn:microsoft.com/office/officeart/2005/8/layout/vList2"/>
    <dgm:cxn modelId="{306ACD19-C12C-43B7-A617-47C9FEF5115F}" type="presParOf" srcId="{C7F77C03-523B-4C06-8FB2-86CC757A2842}" destId="{7B068147-41B4-4A28-92C0-64089C427EDF}" srcOrd="2" destOrd="0" presId="urn:microsoft.com/office/officeart/2005/8/layout/vList2"/>
    <dgm:cxn modelId="{95C64F64-E652-47F3-A812-72B876DCB220}" type="presParOf" srcId="{C7F77C03-523B-4C06-8FB2-86CC757A2842}" destId="{2D04603A-BF47-4ED4-8901-91393B388B0A}" srcOrd="3" destOrd="0" presId="urn:microsoft.com/office/officeart/2005/8/layout/vList2"/>
    <dgm:cxn modelId="{15390B12-B94E-4517-93B1-72545C339F3F}" type="presParOf" srcId="{C7F77C03-523B-4C06-8FB2-86CC757A2842}" destId="{B10E1E95-789B-422D-933E-17BF0A0033E9}" srcOrd="4" destOrd="0" presId="urn:microsoft.com/office/officeart/2005/8/layout/vList2"/>
    <dgm:cxn modelId="{D7DEF96E-31BC-4C29-95D4-EEAB0A2A6EE4}" type="presParOf" srcId="{C7F77C03-523B-4C06-8FB2-86CC757A2842}" destId="{87BB359E-13DF-4F15-A579-C65267698A8A}" srcOrd="5" destOrd="0" presId="urn:microsoft.com/office/officeart/2005/8/layout/vList2"/>
    <dgm:cxn modelId="{32561983-1699-443E-8207-899EA11CB5A8}" type="presParOf" srcId="{C7F77C03-523B-4C06-8FB2-86CC757A2842}" destId="{FC422068-489D-4956-9EB9-AB4562119AA7}" srcOrd="6" destOrd="0" presId="urn:microsoft.com/office/officeart/2005/8/layout/vList2"/>
    <dgm:cxn modelId="{BAF5A4C9-4500-4334-94B2-BDC8998392FF}" type="presParOf" srcId="{C7F77C03-523B-4C06-8FB2-86CC757A2842}" destId="{A1F97648-A585-4649-AF00-C31AF9EDE5BA}" srcOrd="7" destOrd="0" presId="urn:microsoft.com/office/officeart/2005/8/layout/vList2"/>
    <dgm:cxn modelId="{7FD89239-40B3-450F-B284-38451FC6AFED}" type="presParOf" srcId="{C7F77C03-523B-4C06-8FB2-86CC757A2842}" destId="{1FD8E4AC-18BD-48E8-8608-5AD87413DC12}" srcOrd="8" destOrd="0" presId="urn:microsoft.com/office/officeart/2005/8/layout/vList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257C693-B4D9-4A51-A86E-E6735332A1EE}" type="doc">
      <dgm:prSet loTypeId="urn:microsoft.com/office/officeart/2005/8/layout/vList2" loCatId="list" qsTypeId="urn:microsoft.com/office/officeart/2005/8/quickstyle/simple5" qsCatId="simple" csTypeId="urn:microsoft.com/office/officeart/2005/8/colors/accent5_5" csCatId="accent5" phldr="1"/>
      <dgm:spPr/>
      <dgm:t>
        <a:bodyPr/>
        <a:lstStyle/>
        <a:p>
          <a:endParaRPr lang="ru-RU"/>
        </a:p>
      </dgm:t>
    </dgm:pt>
    <dgm:pt modelId="{C20C5028-7E60-48D4-B11E-E1A562091526}">
      <dgm:prSet custT="1"/>
      <dgm:spPr>
        <a:solidFill>
          <a:schemeClr val="accent4">
            <a:lumMod val="60000"/>
            <a:lumOff val="40000"/>
          </a:schemeClr>
        </a:solidFill>
      </dgm:spPr>
      <dgm:t>
        <a:bodyPr lIns="72000" tIns="108000" bIns="108000"/>
        <a:lstStyle/>
        <a:p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3.4. </a:t>
          </a: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Приказ Федерального казначейств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 от 10 октября 2013 года № 228 «</a:t>
          </a: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 организационно-штатной структуре 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управлений федерального казначейства по субъектам Российской Федерации»;</a:t>
          </a:r>
          <a:endParaRPr lang="ru-RU" sz="1400" dirty="0">
            <a:solidFill>
              <a:schemeClr val="tx1"/>
            </a:solidFill>
          </a:endParaRPr>
        </a:p>
      </dgm:t>
    </dgm:pt>
    <dgm:pt modelId="{4A9E0985-01B9-42B6-B353-6077ED3B735B}" type="parTrans" cxnId="{B71D527A-D591-43BD-859A-689C047BEC06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98015472-46EE-4447-B513-E8DC30F517FF}" type="sibTrans" cxnId="{B71D527A-D591-43BD-859A-689C047BEC06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153D6F1C-15A6-47D8-8573-E467D330D94E}">
      <dgm:prSet custT="1"/>
      <dgm:spPr>
        <a:solidFill>
          <a:schemeClr val="accent5">
            <a:lumMod val="60000"/>
            <a:lumOff val="40000"/>
          </a:schemeClr>
        </a:solidFill>
      </dgm:spPr>
      <dgm:t>
        <a:bodyPr lIns="72000" tIns="108000" bIns="108000"/>
        <a:lstStyle/>
        <a:p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3.5. </a:t>
          </a: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Приказ Федерального казначейства 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</a:t>
          </a: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 внесении изменений в Типового положения 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 юридическом отделе территориального органа Федерального казначейства, утвержденное приказом Федерального казначейства от 22 января 2013 года № 5»;</a:t>
          </a:r>
          <a:endParaRPr lang="ru-RU" sz="1400" dirty="0">
            <a:solidFill>
              <a:schemeClr val="tx1"/>
            </a:solidFill>
          </a:endParaRPr>
        </a:p>
      </dgm:t>
    </dgm:pt>
    <dgm:pt modelId="{AFF8374F-FD7D-4EC2-93AD-750C7FC40D57}" type="parTrans" cxnId="{08C98D2E-6008-4C01-93A9-DA2FC9680008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5D21F4CD-3C91-440C-89D3-C82459F315D6}" type="sibTrans" cxnId="{08C98D2E-6008-4C01-93A9-DA2FC9680008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83664788-7448-417F-AC79-224D7CE01417}">
      <dgm:prSet custT="1"/>
      <dgm:spPr>
        <a:solidFill>
          <a:schemeClr val="accent3">
            <a:lumMod val="90000"/>
          </a:schemeClr>
        </a:solidFill>
      </dgm:spPr>
      <dgm:t>
        <a:bodyPr lIns="72000" tIns="108000" bIns="108000"/>
        <a:lstStyle/>
        <a:p>
          <a:pPr algn="just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3.6. </a:t>
          </a: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Приказ Федерального казначейства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от 07 августа 2013 года № 159 «О внесении изменения № 1, № 2, № 3 и № 4 к приказу Федерального казначейства от 18 декабря 2012 года № 480 «</a:t>
          </a: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 осуществлении бюджетных полномочий главного администратора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(</a:t>
          </a:r>
          <a:r>
            <a:rPr lang="ru-RU" sz="1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администратора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) </a:t>
          </a: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доходов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федерального бюджета Федеральным казначейством и бюджетных полномочий администратора доходов федерального бюджета территориальными органами Федерального казначейства и федеральным казенным учреждением «Центр по обеспечению деятельности Казначейства России» по главе 100 «Федеральное казначейство»;</a:t>
          </a:r>
          <a:endParaRPr lang="ru-RU" sz="1400" dirty="0">
            <a:solidFill>
              <a:schemeClr val="tx1"/>
            </a:solidFill>
            <a:latin typeface="Times New Roman" pitchFamily="18" charset="0"/>
          </a:endParaRPr>
        </a:p>
      </dgm:t>
    </dgm:pt>
    <dgm:pt modelId="{042A7E73-9C7E-4A0A-8ECD-5E7D343157C4}" type="sibTrans" cxnId="{C5EED3A8-B3F1-4DC6-9A5E-B6B51B85AA86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3794A261-39F8-4F4E-92EE-7D438F304949}" type="parTrans" cxnId="{C5EED3A8-B3F1-4DC6-9A5E-B6B51B85AA86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58BA2DE6-E258-433A-A752-0A0F0E2979DF}">
      <dgm:prSet custT="1"/>
      <dgm:spPr>
        <a:solidFill>
          <a:schemeClr val="accent2">
            <a:lumMod val="40000"/>
            <a:lumOff val="60000"/>
          </a:schemeClr>
        </a:solidFill>
      </dgm:spPr>
      <dgm:t>
        <a:bodyPr lIns="72000" tIns="108000" bIns="108000"/>
        <a:lstStyle/>
        <a:p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3.7. </a:t>
          </a: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Приказ Федерального казначейства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от 05 августа 2013г. № 158 «</a:t>
          </a: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 внесении изменений в приложения к приказу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Федерального казначейства от 29 декабря 2012 г. </a:t>
          </a: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№ 496 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«Об утверждении перечней подведомственных Федеральному казначейству получателей бюджетных средств, администраторов доходов федерального бюджета и администраторов источников финансирования дефицита федерального бюджета».</a:t>
          </a:r>
          <a:endParaRPr lang="ru-RU" sz="1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93A20D7-94B5-484C-99B8-551D0525CCCB}" type="parTrans" cxnId="{144D35BD-827E-4BC3-88AA-692176E25FF7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61E4DA45-4D44-439D-8F46-959A4380B18F}" type="sibTrans" cxnId="{144D35BD-827E-4BC3-88AA-692176E25FF7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1515E3EE-82A2-432E-AD65-87A766A32DDF}" type="pres">
      <dgm:prSet presAssocID="{0257C693-B4D9-4A51-A86E-E6735332A1E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334A338-73C6-4BD8-B2DC-AEEBAC1FF530}" type="pres">
      <dgm:prSet presAssocID="{83664788-7448-417F-AC79-224D7CE01417}" presName="parentText" presStyleLbl="node1" presStyleIdx="0" presStyleCnt="4" custLinFactNeighborY="-6449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6A392D-B8B5-4B5F-8E2F-7123905222E6}" type="pres">
      <dgm:prSet presAssocID="{042A7E73-9C7E-4A0A-8ECD-5E7D343157C4}" presName="spacer" presStyleCnt="0"/>
      <dgm:spPr/>
      <dgm:t>
        <a:bodyPr/>
        <a:lstStyle/>
        <a:p>
          <a:endParaRPr lang="ru-RU"/>
        </a:p>
      </dgm:t>
    </dgm:pt>
    <dgm:pt modelId="{613CE7E1-6262-40B0-971F-AEEFB1E3259E}" type="pres">
      <dgm:prSet presAssocID="{58BA2DE6-E258-433A-A752-0A0F0E2979DF}" presName="parentText" presStyleLbl="node1" presStyleIdx="1" presStyleCnt="4" custScaleY="69436" custLinFactNeighborY="1690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6C640C-EA55-4596-B51A-293C153D116A}" type="pres">
      <dgm:prSet presAssocID="{61E4DA45-4D44-439D-8F46-959A4380B18F}" presName="spacer" presStyleCnt="0"/>
      <dgm:spPr/>
      <dgm:t>
        <a:bodyPr/>
        <a:lstStyle/>
        <a:p>
          <a:endParaRPr lang="ru-RU"/>
        </a:p>
      </dgm:t>
    </dgm:pt>
    <dgm:pt modelId="{0E1899B3-63D6-46FC-A529-E860FFE1514F}" type="pres">
      <dgm:prSet presAssocID="{C20C5028-7E60-48D4-B11E-E1A562091526}" presName="parentText" presStyleLbl="node1" presStyleIdx="2" presStyleCnt="4" custScaleY="49589" custLinFactNeighborX="1204" custLinFactNeighborY="5594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BAF03C-CFD4-4346-B731-0AF10697B41C}" type="pres">
      <dgm:prSet presAssocID="{98015472-46EE-4447-B513-E8DC30F517FF}" presName="spacer" presStyleCnt="0"/>
      <dgm:spPr/>
      <dgm:t>
        <a:bodyPr/>
        <a:lstStyle/>
        <a:p>
          <a:endParaRPr lang="ru-RU"/>
        </a:p>
      </dgm:t>
    </dgm:pt>
    <dgm:pt modelId="{0E26B290-F7AA-47AE-A6B2-C204AEDFE62C}" type="pres">
      <dgm:prSet presAssocID="{153D6F1C-15A6-47D8-8573-E467D330D94E}" presName="parentText" presStyleLbl="node1" presStyleIdx="3" presStyleCnt="4" custScaleY="54569" custLinFactY="2117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A74632-838B-4B57-BBE1-3D8AE1CD40BC}" type="presOf" srcId="{0257C693-B4D9-4A51-A86E-E6735332A1EE}" destId="{1515E3EE-82A2-432E-AD65-87A766A32DDF}" srcOrd="0" destOrd="0" presId="urn:microsoft.com/office/officeart/2005/8/layout/vList2"/>
    <dgm:cxn modelId="{B71D527A-D591-43BD-859A-689C047BEC06}" srcId="{0257C693-B4D9-4A51-A86E-E6735332A1EE}" destId="{C20C5028-7E60-48D4-B11E-E1A562091526}" srcOrd="2" destOrd="0" parTransId="{4A9E0985-01B9-42B6-B353-6077ED3B735B}" sibTransId="{98015472-46EE-4447-B513-E8DC30F517FF}"/>
    <dgm:cxn modelId="{C5EED3A8-B3F1-4DC6-9A5E-B6B51B85AA86}" srcId="{0257C693-B4D9-4A51-A86E-E6735332A1EE}" destId="{83664788-7448-417F-AC79-224D7CE01417}" srcOrd="0" destOrd="0" parTransId="{3794A261-39F8-4F4E-92EE-7D438F304949}" sibTransId="{042A7E73-9C7E-4A0A-8ECD-5E7D343157C4}"/>
    <dgm:cxn modelId="{A40D3120-169A-42F9-8F58-15BFE27E9FFD}" type="presOf" srcId="{58BA2DE6-E258-433A-A752-0A0F0E2979DF}" destId="{613CE7E1-6262-40B0-971F-AEEFB1E3259E}" srcOrd="0" destOrd="0" presId="urn:microsoft.com/office/officeart/2005/8/layout/vList2"/>
    <dgm:cxn modelId="{08C98D2E-6008-4C01-93A9-DA2FC9680008}" srcId="{0257C693-B4D9-4A51-A86E-E6735332A1EE}" destId="{153D6F1C-15A6-47D8-8573-E467D330D94E}" srcOrd="3" destOrd="0" parTransId="{AFF8374F-FD7D-4EC2-93AD-750C7FC40D57}" sibTransId="{5D21F4CD-3C91-440C-89D3-C82459F315D6}"/>
    <dgm:cxn modelId="{32E4993B-525A-4E2C-82DF-CD9A98E68FE0}" type="presOf" srcId="{C20C5028-7E60-48D4-B11E-E1A562091526}" destId="{0E1899B3-63D6-46FC-A529-E860FFE1514F}" srcOrd="0" destOrd="0" presId="urn:microsoft.com/office/officeart/2005/8/layout/vList2"/>
    <dgm:cxn modelId="{1644894E-B802-4CC8-8701-36E037130FE9}" type="presOf" srcId="{153D6F1C-15A6-47D8-8573-E467D330D94E}" destId="{0E26B290-F7AA-47AE-A6B2-C204AEDFE62C}" srcOrd="0" destOrd="0" presId="urn:microsoft.com/office/officeart/2005/8/layout/vList2"/>
    <dgm:cxn modelId="{144D35BD-827E-4BC3-88AA-692176E25FF7}" srcId="{0257C693-B4D9-4A51-A86E-E6735332A1EE}" destId="{58BA2DE6-E258-433A-A752-0A0F0E2979DF}" srcOrd="1" destOrd="0" parTransId="{893A20D7-94B5-484C-99B8-551D0525CCCB}" sibTransId="{61E4DA45-4D44-439D-8F46-959A4380B18F}"/>
    <dgm:cxn modelId="{5CA74F77-E1A3-41AE-A09C-BCF0D441A6A6}" type="presOf" srcId="{83664788-7448-417F-AC79-224D7CE01417}" destId="{7334A338-73C6-4BD8-B2DC-AEEBAC1FF530}" srcOrd="0" destOrd="0" presId="urn:microsoft.com/office/officeart/2005/8/layout/vList2"/>
    <dgm:cxn modelId="{AC9E04E2-6FBD-4796-A3ED-914022164897}" type="presParOf" srcId="{1515E3EE-82A2-432E-AD65-87A766A32DDF}" destId="{7334A338-73C6-4BD8-B2DC-AEEBAC1FF530}" srcOrd="0" destOrd="0" presId="urn:microsoft.com/office/officeart/2005/8/layout/vList2"/>
    <dgm:cxn modelId="{AD0A484B-C057-4912-8E77-CF10ABB3870A}" type="presParOf" srcId="{1515E3EE-82A2-432E-AD65-87A766A32DDF}" destId="{2C6A392D-B8B5-4B5F-8E2F-7123905222E6}" srcOrd="1" destOrd="0" presId="urn:microsoft.com/office/officeart/2005/8/layout/vList2"/>
    <dgm:cxn modelId="{5806D177-9411-408A-BD8C-C233817F3B00}" type="presParOf" srcId="{1515E3EE-82A2-432E-AD65-87A766A32DDF}" destId="{613CE7E1-6262-40B0-971F-AEEFB1E3259E}" srcOrd="2" destOrd="0" presId="urn:microsoft.com/office/officeart/2005/8/layout/vList2"/>
    <dgm:cxn modelId="{E26142A8-3D5E-41F9-8C72-3D517312C864}" type="presParOf" srcId="{1515E3EE-82A2-432E-AD65-87A766A32DDF}" destId="{8C6C640C-EA55-4596-B51A-293C153D116A}" srcOrd="3" destOrd="0" presId="urn:microsoft.com/office/officeart/2005/8/layout/vList2"/>
    <dgm:cxn modelId="{4B690D01-16AC-41DE-B56A-F27FD9415465}" type="presParOf" srcId="{1515E3EE-82A2-432E-AD65-87A766A32DDF}" destId="{0E1899B3-63D6-46FC-A529-E860FFE1514F}" srcOrd="4" destOrd="0" presId="urn:microsoft.com/office/officeart/2005/8/layout/vList2"/>
    <dgm:cxn modelId="{9C3EB137-34AC-43F7-B22D-F66211ECF34D}" type="presParOf" srcId="{1515E3EE-82A2-432E-AD65-87A766A32DDF}" destId="{27BAF03C-CFD4-4346-B731-0AF10697B41C}" srcOrd="5" destOrd="0" presId="urn:microsoft.com/office/officeart/2005/8/layout/vList2"/>
    <dgm:cxn modelId="{8DA3E240-A90D-4489-8E0F-85796517FBF3}" type="presParOf" srcId="{1515E3EE-82A2-432E-AD65-87A766A32DDF}" destId="{0E26B290-F7AA-47AE-A6B2-C204AEDFE62C}" srcOrd="6" destOrd="0" presId="urn:microsoft.com/office/officeart/2005/8/layout/vList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B296AAC-2A00-4EA9-9F12-B7898D9F6FAD}" type="datetimeFigureOut">
              <a:rPr lang="ru-RU"/>
              <a:pPr>
                <a:defRPr/>
              </a:pPr>
              <a:t>28.03.2014</a:t>
            </a:fld>
            <a:endParaRPr lang="ru-RU"/>
          </a:p>
        </p:txBody>
      </p:sp>
      <p:sp>
        <p:nvSpPr>
          <p:cNvPr id="1536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68875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2" rIns="91422" bIns="45712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2" rIns="91422" bIns="457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102D55E-404E-4177-83C4-712A5C2962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A577B5-45ED-4833-B314-67854B55F302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45B0F3-1C0E-48D6-BDE4-9D1F71530136}" type="slidenum">
              <a:rPr lang="ru-RU" smtClean="0"/>
              <a:pPr/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3289F8-996E-4991-A28D-5087CA3A85BC}" type="slidenum">
              <a:rPr lang="ru-RU" smtClean="0"/>
              <a:pPr/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9C6A2B-CD14-416F-8123-C08AAF6C618D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5BD138-D070-4032-A618-9EB0D85D7FCD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9501B3-9728-4D68-80B3-B94E87FE1BBA}" type="slidenum">
              <a:rPr lang="ru-RU" smtClean="0"/>
              <a:pPr/>
              <a:t>7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" name="Номер слайда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22" tIns="45712" rIns="91422" bIns="45712" anchor="b"/>
          <a:lstStyle/>
          <a:p>
            <a:pPr algn="r">
              <a:defRPr/>
            </a:pPr>
            <a:fld id="{8D2CDF48-0B72-418F-A5E1-6CC43AEE96CE}" type="slidenum">
              <a:rPr lang="ru-RU" sz="1200">
                <a:latin typeface="+mn-lt"/>
              </a:rPr>
              <a:pPr algn="r">
                <a:defRPr/>
              </a:pPr>
              <a:t>9</a:t>
            </a:fld>
            <a:endParaRPr lang="ru-RU" sz="1200" dirty="0">
              <a:latin typeface="+mn-lt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" name="Номер слайда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22" tIns="45712" rIns="91422" bIns="45712" anchor="b"/>
          <a:lstStyle/>
          <a:p>
            <a:pPr algn="r">
              <a:defRPr/>
            </a:pPr>
            <a:fld id="{AC718081-E362-45A4-937D-B4AA033FEA0D}" type="slidenum">
              <a:rPr lang="ru-RU" sz="1200">
                <a:latin typeface="+mn-lt"/>
              </a:rPr>
              <a:pPr algn="r">
                <a:defRPr/>
              </a:pPr>
              <a:t>10</a:t>
            </a:fld>
            <a:endParaRPr lang="ru-RU" sz="1200" dirty="0">
              <a:latin typeface="+mn-lt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D1CAD-6C6D-40A7-A564-FD60A61530A2}" type="datetime1">
              <a:rPr lang="ru-RU"/>
              <a:pPr>
                <a:defRPr/>
              </a:pPr>
              <a:t>28.03.2014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251EB3-BCF6-44E6-841B-F0F522641F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28FA7D-D4C2-455A-8146-90AC83891738}" type="datetime1">
              <a:rPr lang="ru-RU"/>
              <a:pPr>
                <a:defRPr/>
              </a:pPr>
              <a:t>28.03.2014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5E230-22FD-42B0-A872-2585B6197E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909629-A494-484A-BA7A-35A4770702AF}" type="datetime1">
              <a:rPr lang="ru-RU"/>
              <a:pPr>
                <a:defRPr/>
              </a:pPr>
              <a:t>28.03.2014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5227A-CADE-4417-80FD-D60A925B34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D0B4F-5992-4F72-8E94-12BCB3203897}" type="datetime1">
              <a:rPr lang="ru-RU"/>
              <a:pPr>
                <a:defRPr/>
              </a:pPr>
              <a:t>28.03.2014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2CC23-DE1A-4F1F-A35F-AE0B76DE0E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5EADED-3DFA-491F-BFD6-B31A8910A102}" type="datetime1">
              <a:rPr lang="ru-RU"/>
              <a:pPr>
                <a:defRPr/>
              </a:pPr>
              <a:t>28.03.2014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5291D1-7096-4200-BD7E-3C235FEAE4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D5311-F31E-46FF-BB7C-11C10351C3C2}" type="datetime1">
              <a:rPr lang="ru-RU"/>
              <a:pPr>
                <a:defRPr/>
              </a:pPr>
              <a:t>28.03.2014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89910-BDC8-4055-9700-0EA05C8FF4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E13B1-732D-4EE5-9D74-2C6BA42CE036}" type="datetime1">
              <a:rPr lang="ru-RU"/>
              <a:pPr>
                <a:defRPr/>
              </a:pPr>
              <a:t>28.03.2014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C1F5D4-CEDA-43C6-BAFF-5758A2F1BD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5488B-D5F8-4101-AADD-539136A7D553}" type="datetime1">
              <a:rPr lang="ru-RU"/>
              <a:pPr>
                <a:defRPr/>
              </a:pPr>
              <a:t>28.03.2014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653C7-8591-4E3A-965A-EF3769FE31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67F14-6B78-4607-81BA-00347A2C3A3F}" type="datetime1">
              <a:rPr lang="ru-RU"/>
              <a:pPr>
                <a:defRPr/>
              </a:pPr>
              <a:t>28.03.2014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A47A9-28BA-47DA-BC2E-2B00D4296D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7F80F-7A0E-4FF7-B561-6CD6B7D94353}" type="datetime1">
              <a:rPr lang="ru-RU"/>
              <a:pPr>
                <a:defRPr/>
              </a:pPr>
              <a:t>28.03.2014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326BF-3370-4921-8A1E-81BA6CBEDE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5E5C8-7D8B-43C4-865F-9B612E1778C9}" type="datetime1">
              <a:rPr lang="ru-RU"/>
              <a:pPr>
                <a:defRPr/>
              </a:pPr>
              <a:t>28.03.2014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29C4C-446F-46FC-9E1F-21C578FC08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 descr="Shablon.jp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888"/>
            <a:ext cx="5759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1E1F803-5DB1-4689-8151-3459BF924871}" type="datetime1">
              <a:rPr lang="ru-RU"/>
              <a:pPr>
                <a:defRPr/>
              </a:pPr>
              <a:t>28.03.2014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2519170-A108-4D2A-8BD6-D720ED96D0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/>
          </p:cNvSpPr>
          <p:nvPr>
            <p:ph type="body" idx="1"/>
          </p:nvPr>
        </p:nvSpPr>
        <p:spPr>
          <a:xfrm>
            <a:off x="468313" y="1341438"/>
            <a:ext cx="8229600" cy="3600450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  <a:defRPr/>
            </a:pP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charset="0"/>
              <a:buNone/>
              <a:defRPr/>
            </a:pP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charset="0"/>
              <a:buNone/>
              <a:defRPr/>
            </a:pPr>
            <a:r>
              <a:rPr lang="ru-RU" sz="2800" b="1" dirty="0" smtClean="0">
                <a:solidFill>
                  <a:srgbClr val="00449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Предоставление Федеральным казначейством бюджетных кредитов на пополнение </a:t>
            </a:r>
          </a:p>
          <a:p>
            <a:pPr algn="ctr">
              <a:buFont typeface="Arial" charset="0"/>
              <a:buNone/>
              <a:defRPr/>
            </a:pPr>
            <a:r>
              <a:rPr lang="ru-RU" sz="2800" b="1" dirty="0" smtClean="0">
                <a:solidFill>
                  <a:srgbClr val="00449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остатков средств на счетах бюджетов субъектов Российской Федерации </a:t>
            </a:r>
          </a:p>
          <a:p>
            <a:pPr algn="ctr">
              <a:buFont typeface="Arial" charset="0"/>
              <a:buNone/>
              <a:defRPr/>
            </a:pPr>
            <a:r>
              <a:rPr lang="ru-RU" sz="2800" b="1" dirty="0" smtClean="0">
                <a:solidFill>
                  <a:srgbClr val="00449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(местных бюджетов)</a:t>
            </a:r>
          </a:p>
          <a:p>
            <a:pPr algn="ctr">
              <a:buFont typeface="Arial" charset="0"/>
              <a:buNone/>
              <a:defRPr/>
            </a:pPr>
            <a:endParaRPr lang="ru-RU" sz="2400" b="1" dirty="0" smtClean="0">
              <a:solidFill>
                <a:srgbClr val="00449E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051" name="Прямоугольник 2"/>
          <p:cNvSpPr>
            <a:spLocks noChangeArrowheads="1"/>
          </p:cNvSpPr>
          <p:nvPr/>
        </p:nvSpPr>
        <p:spPr bwMode="auto">
          <a:xfrm>
            <a:off x="1116013" y="0"/>
            <a:ext cx="6840537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charset="0"/>
              <a:buNone/>
            </a:pPr>
            <a:r>
              <a:rPr lang="ru-RU" sz="2400" b="1">
                <a:solidFill>
                  <a:srgbClr val="00449E"/>
                </a:solidFill>
                <a:latin typeface="Times New Roman" pitchFamily="18" charset="0"/>
                <a:cs typeface="Times New Roman" pitchFamily="18" charset="0"/>
              </a:rPr>
              <a:t>Федеральное казначейство</a:t>
            </a:r>
          </a:p>
          <a:p>
            <a:pPr algn="ctr">
              <a:buFont typeface="Arial" charset="0"/>
              <a:buNone/>
            </a:pPr>
            <a:r>
              <a:rPr lang="ru-RU" sz="2400" b="1">
                <a:solidFill>
                  <a:srgbClr val="00449E"/>
                </a:solidFill>
                <a:latin typeface="Times New Roman" pitchFamily="18" charset="0"/>
                <a:cs typeface="Times New Roman" pitchFamily="18" charset="0"/>
              </a:rPr>
              <a:t>Управление финансово-бюджетных операций</a:t>
            </a:r>
            <a:endParaRPr lang="ru-RU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Содержимое 2"/>
          <p:cNvSpPr>
            <a:spLocks noGrp="1"/>
          </p:cNvSpPr>
          <p:nvPr>
            <p:ph idx="1"/>
          </p:nvPr>
        </p:nvSpPr>
        <p:spPr>
          <a:xfrm>
            <a:off x="0" y="1052513"/>
            <a:ext cx="9144000" cy="561975"/>
          </a:xfrm>
        </p:spPr>
        <p:txBody>
          <a:bodyPr/>
          <a:lstStyle/>
          <a:p>
            <a:pPr algn="ctr">
              <a:buFontTx/>
              <a:buAutoNum type="arabicPeriod"/>
            </a:pPr>
            <a:r>
              <a:rPr lang="ru-RU" sz="1800" b="1" u="sng" smtClean="0">
                <a:latin typeface="Times New Roman" pitchFamily="18" charset="0"/>
                <a:cs typeface="Times New Roman" pitchFamily="18" charset="0"/>
              </a:rPr>
              <a:t>Федеральные законы, постановление Правительства РФ:</a:t>
            </a:r>
          </a:p>
          <a:p>
            <a:pPr algn="ctr">
              <a:buFont typeface="Arial" charset="0"/>
              <a:buNone/>
            </a:pPr>
            <a:r>
              <a:rPr lang="ru-RU" sz="2000" b="1" u="sng" smtClean="0"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 algn="ctr">
              <a:buFont typeface="Arial" charset="0"/>
              <a:buNone/>
            </a:pPr>
            <a:endParaRPr lang="ru-RU" sz="1800" b="1" u="sng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charset="0"/>
              <a:buNone/>
            </a:pPr>
            <a:endParaRPr lang="ru-RU" sz="1800" b="1" u="sng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charset="0"/>
              <a:buNone/>
            </a:pPr>
            <a:r>
              <a:rPr lang="ru-RU" sz="1800" b="1" u="sng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Font typeface="Arial" charset="0"/>
              <a:buNone/>
            </a:pPr>
            <a:endParaRPr lang="en-US" sz="1800" b="1" u="sng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charset="0"/>
              <a:buNone/>
            </a:pPr>
            <a:r>
              <a:rPr lang="en-US" sz="1800" b="1" u="sng" smtClean="0">
                <a:latin typeface="Times New Roman" pitchFamily="18" charset="0"/>
                <a:cs typeface="Times New Roman" pitchFamily="18" charset="0"/>
              </a:rPr>
              <a:t>        </a:t>
            </a:r>
            <a:endParaRPr lang="ru-RU" sz="1800" b="1" u="sng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-252536" y="1700808"/>
          <a:ext cx="9649072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076" name="Номер слайда 9"/>
          <p:cNvSpPr txBox="1">
            <a:spLocks noGrp="1"/>
          </p:cNvSpPr>
          <p:nvPr/>
        </p:nvSpPr>
        <p:spPr bwMode="auto">
          <a:xfrm>
            <a:off x="5786438" y="6572250"/>
            <a:ext cx="21336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ru-RU" sz="900" b="1" i="1">
                <a:latin typeface="Times New Roman" pitchFamily="18" charset="0"/>
                <a:cs typeface="Times New Roman" pitchFamily="18" charset="0"/>
              </a:rPr>
              <a:t>слайд  № 1</a:t>
            </a:r>
            <a:endParaRPr lang="ru-RU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468313" y="-26988"/>
            <a:ext cx="8229600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b="1" dirty="0">
                <a:solidFill>
                  <a:srgbClr val="00449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Перечень нормативно-правовых актов по  предоставлению Федеральным казначейством бюджетных кредитов на пополнение остатков средств </a:t>
            </a:r>
            <a:br>
              <a:rPr lang="ru-RU" b="1" dirty="0">
                <a:solidFill>
                  <a:srgbClr val="00449E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b="1" dirty="0">
                <a:solidFill>
                  <a:srgbClr val="00449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на счетах бюджетов субъектов РФ (местных бюджетов)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42938" y="1428750"/>
            <a:ext cx="8215312" cy="50720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00063" y="3857625"/>
            <a:ext cx="8429625" cy="2571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100" name="TextBox 10"/>
          <p:cNvSpPr txBox="1">
            <a:spLocks noChangeArrowheads="1"/>
          </p:cNvSpPr>
          <p:nvPr/>
        </p:nvSpPr>
        <p:spPr bwMode="auto">
          <a:xfrm>
            <a:off x="0" y="908050"/>
            <a:ext cx="91440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charset="0"/>
              <a:buNone/>
            </a:pPr>
            <a:r>
              <a:rPr lang="ru-RU" sz="2000" b="1" u="sng">
                <a:latin typeface="Times New Roman" pitchFamily="18" charset="0"/>
                <a:cs typeface="Times New Roman" pitchFamily="18" charset="0"/>
              </a:rPr>
              <a:t>2.  </a:t>
            </a:r>
            <a:r>
              <a:rPr lang="ru-RU" b="1" u="sng">
                <a:latin typeface="Times New Roman" pitchFamily="18" charset="0"/>
                <a:cs typeface="Times New Roman" pitchFamily="18" charset="0"/>
              </a:rPr>
              <a:t>Приказы Министерства  финансов Российской Федерации</a:t>
            </a:r>
            <a:r>
              <a:rPr lang="en-US" b="1" u="sng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u="sng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Font typeface="Arial" charset="0"/>
              <a:buNone/>
            </a:pPr>
            <a:r>
              <a:rPr lang="ru-RU" u="sng"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1600" u="sng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107504" y="1268760"/>
          <a:ext cx="8856984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102" name="Номер слайда 9"/>
          <p:cNvSpPr txBox="1">
            <a:spLocks noGrp="1"/>
          </p:cNvSpPr>
          <p:nvPr/>
        </p:nvSpPr>
        <p:spPr bwMode="auto">
          <a:xfrm>
            <a:off x="5786438" y="6572250"/>
            <a:ext cx="21336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ru-RU" sz="900" b="1" i="1">
                <a:latin typeface="Times New Roman" pitchFamily="18" charset="0"/>
                <a:cs typeface="Times New Roman" pitchFamily="18" charset="0"/>
              </a:rPr>
              <a:t>слайд  № 2</a:t>
            </a:r>
            <a:endParaRPr lang="ru-RU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3" name="Заголовок 1"/>
          <p:cNvSpPr>
            <a:spLocks noGrp="1"/>
          </p:cNvSpPr>
          <p:nvPr>
            <p:ph type="title"/>
          </p:nvPr>
        </p:nvSpPr>
        <p:spPr>
          <a:xfrm>
            <a:off x="468313" y="-26988"/>
            <a:ext cx="8229600" cy="935038"/>
          </a:xfrm>
        </p:spPr>
        <p:txBody>
          <a:bodyPr/>
          <a:lstStyle/>
          <a:p>
            <a:pPr algn="ctr"/>
            <a:r>
              <a:rPr sz="1800" smtClean="0">
                <a:latin typeface="Times New Roman" pitchFamily="18" charset="0"/>
                <a:cs typeface="Times New Roman" pitchFamily="18" charset="0"/>
              </a:rPr>
              <a:t>Перечень нормативно-правовых актов по  предоставлению Федеральным казначейством бюджетных кредитов на пополнение остатков средств </a:t>
            </a:r>
            <a:br>
              <a:rPr sz="1800" smtClean="0">
                <a:latin typeface="Times New Roman" pitchFamily="18" charset="0"/>
                <a:cs typeface="Times New Roman" pitchFamily="18" charset="0"/>
              </a:rPr>
            </a:br>
            <a:r>
              <a:rPr sz="1800" smtClean="0">
                <a:latin typeface="Times New Roman" pitchFamily="18" charset="0"/>
                <a:cs typeface="Times New Roman" pitchFamily="18" charset="0"/>
              </a:rPr>
              <a:t>на счетах бюджетов субъектов РФ (местных бюджетов)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755650" y="23813"/>
            <a:ext cx="7313613" cy="812800"/>
          </a:xfrm>
        </p:spPr>
        <p:txBody>
          <a:bodyPr/>
          <a:lstStyle/>
          <a:p>
            <a:pPr algn="ctr"/>
            <a:r>
              <a:rPr sz="1800" smtClean="0">
                <a:latin typeface="Times New Roman" pitchFamily="18" charset="0"/>
                <a:cs typeface="Times New Roman" pitchFamily="18" charset="0"/>
              </a:rPr>
              <a:t>Основные параметры предоставления бюджетных кредитов</a:t>
            </a:r>
            <a:br>
              <a:rPr sz="1800" smtClean="0">
                <a:latin typeface="Times New Roman" pitchFamily="18" charset="0"/>
                <a:cs typeface="Times New Roman" pitchFamily="18" charset="0"/>
              </a:rPr>
            </a:br>
            <a:r>
              <a:rPr sz="1800" smtClean="0">
                <a:latin typeface="Times New Roman" pitchFamily="18" charset="0"/>
                <a:cs typeface="Times New Roman" pitchFamily="18" charset="0"/>
              </a:rPr>
              <a:t> (статья 93.6 Бюджетного кодекса РФ)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79388" y="1143000"/>
          <a:ext cx="8784976" cy="5349116"/>
        </p:xfrm>
        <a:graphic>
          <a:graphicData uri="http://schemas.openxmlformats.org/drawingml/2006/table">
            <a:tbl>
              <a:tblPr firstRow="1" firstCol="1" bandRow="1">
                <a:tableStyleId>{46F890A9-2807-4EBB-B81D-B2AA78EC7F39}</a:tableStyleId>
              </a:tblPr>
              <a:tblGrid>
                <a:gridCol w="4392488"/>
                <a:gridCol w="4392488"/>
              </a:tblGrid>
              <a:tr h="314138"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Содержание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0000"/>
                      </a:schemeClr>
                    </a:solidFill>
                  </a:tcPr>
                </a:tc>
              </a:tr>
              <a:tr h="480724"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Источник предоставления кредитов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Остаток средств на едином счете </a:t>
                      </a: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федерального бюджета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480724"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Орган, выдающий кредиты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Территориальный орган </a:t>
                      </a: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Федерального казначейства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66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Правовая форма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Договор между территориальным органом </a:t>
                      </a: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Федерального казначейства </a:t>
                      </a: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субъектом РФ </a:t>
                      </a: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(муниципальным образованием)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14138"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 размещения Кредита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До </a:t>
                      </a: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дней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017"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Окончательная дата возврата по Кредиту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позднее 25 ноября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516306"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Плата за пользование Кредитом, % годовых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¼ </a:t>
                      </a: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ставки рефинансирования </a:t>
                      </a: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Центрального банка Российской Федерации  (в 2014 году)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2173"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предоставления кредитов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должен не превышать </a:t>
                      </a: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утвержденного законом (решением) о бюджете на соответствующий финансовый год  </a:t>
                      </a: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1/12 Объема доходов бюджета субъекта РФ</a:t>
                      </a: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(местного бюджета) за исключением субсидий, субвенций и иных межбюджетных трансфертов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6205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 предоставления обеспечения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155" name="Номер слайда 9"/>
          <p:cNvSpPr txBox="1">
            <a:spLocks noGrp="1"/>
          </p:cNvSpPr>
          <p:nvPr/>
        </p:nvSpPr>
        <p:spPr bwMode="auto">
          <a:xfrm>
            <a:off x="5786438" y="6572250"/>
            <a:ext cx="21336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ru-RU" sz="900" b="1" i="1">
                <a:latin typeface="Times New Roman" pitchFamily="18" charset="0"/>
                <a:cs typeface="Times New Roman" pitchFamily="18" charset="0"/>
              </a:rPr>
              <a:t>слайд  № 3</a:t>
            </a:r>
            <a:endParaRPr lang="ru-RU" i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7670800" cy="741362"/>
          </a:xfrm>
        </p:spPr>
        <p:txBody>
          <a:bodyPr/>
          <a:lstStyle/>
          <a:p>
            <a:pPr algn="ctr"/>
            <a:r>
              <a:rPr sz="1800" smtClean="0">
                <a:latin typeface="Times New Roman" pitchFamily="18" charset="0"/>
                <a:cs typeface="Times New Roman" pitchFamily="18" charset="0"/>
              </a:rPr>
              <a:t>Ограничения по предоставлению бюджетных кредитов </a:t>
            </a:r>
            <a:br>
              <a:rPr sz="1800" smtClean="0">
                <a:latin typeface="Times New Roman" pitchFamily="18" charset="0"/>
                <a:cs typeface="Times New Roman" pitchFamily="18" charset="0"/>
              </a:rPr>
            </a:br>
            <a:r>
              <a:rPr sz="1800" smtClean="0">
                <a:latin typeface="Times New Roman" pitchFamily="18" charset="0"/>
                <a:cs typeface="Times New Roman" pitchFamily="18" charset="0"/>
              </a:rPr>
              <a:t>(статья 93.6 Бюджетного кодекса РФ)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50825" y="1268413"/>
          <a:ext cx="8640960" cy="2473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0"/>
                <a:gridCol w="43204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Ограничение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Содержание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Отказ в</a:t>
                      </a:r>
                      <a:r>
                        <a:rPr lang="ru-RU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предоставлении кредита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Наличие</a:t>
                      </a:r>
                      <a:r>
                        <a:rPr lang="ru-RU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размещенных средств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бюджета субъекта РФ (местного бюджета) на банковских депозитах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Реструктуризация обязательств</a:t>
                      </a:r>
                      <a:r>
                        <a:rPr lang="ru-RU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(задолженности), з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аключение мировых соглашений по урегулированию задолженности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Не допускается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9388" y="4292600"/>
          <a:ext cx="8640960" cy="144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0"/>
                <a:gridCol w="432048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Территориальные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органы Федерального казначейства</a:t>
                      </a:r>
                    </a:p>
                    <a:p>
                      <a:pPr algn="ctr"/>
                      <a:r>
                        <a:rPr lang="ru-RU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(контрольные полномочия)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800080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Контроль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за своевременностью возврата кредита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Взыскание в принудительном порядке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задолженности по кредиту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171" name="Номер слайда 9"/>
          <p:cNvSpPr txBox="1">
            <a:spLocks noGrp="1"/>
          </p:cNvSpPr>
          <p:nvPr/>
        </p:nvSpPr>
        <p:spPr bwMode="auto">
          <a:xfrm>
            <a:off x="5786438" y="6572250"/>
            <a:ext cx="21336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ru-RU" sz="900" b="1" i="1">
                <a:latin typeface="Times New Roman" pitchFamily="18" charset="0"/>
                <a:cs typeface="Times New Roman" pitchFamily="18" charset="0"/>
              </a:rPr>
              <a:t>слайд  № 4</a:t>
            </a:r>
            <a:endParaRPr lang="ru-RU" i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0"/>
          <p:cNvSpPr>
            <a:spLocks noGrp="1"/>
          </p:cNvSpPr>
          <p:nvPr>
            <p:ph type="title"/>
          </p:nvPr>
        </p:nvSpPr>
        <p:spPr>
          <a:xfrm>
            <a:off x="374650" y="-100013"/>
            <a:ext cx="8229600" cy="1143001"/>
          </a:xfrm>
        </p:spPr>
        <p:txBody>
          <a:bodyPr/>
          <a:lstStyle/>
          <a:p>
            <a:pPr algn="ctr" eaLnBrk="1" hangingPunct="1"/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sz="1800" smtClean="0">
                <a:latin typeface="Times New Roman" pitchFamily="18" charset="0"/>
                <a:cs typeface="Times New Roman" pitchFamily="18" charset="0"/>
              </a:rPr>
              <a:t> этап.</a:t>
            </a:r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smtClean="0">
                <a:latin typeface="Times New Roman" pitchFamily="18" charset="0"/>
                <a:cs typeface="Times New Roman" pitchFamily="18" charset="0"/>
              </a:rPr>
              <a:t>Схема заключения Договора о предоставлении бюджетного кредита </a:t>
            </a:r>
            <a:br>
              <a:rPr sz="1800" smtClean="0">
                <a:latin typeface="Times New Roman" pitchFamily="18" charset="0"/>
                <a:cs typeface="Times New Roman" pitchFamily="18" charset="0"/>
              </a:rPr>
            </a:br>
            <a:r>
              <a:rPr sz="1800" smtClean="0">
                <a:latin typeface="Times New Roman" pitchFamily="18" charset="0"/>
                <a:cs typeface="Times New Roman" pitchFamily="18" charset="0"/>
              </a:rPr>
              <a:t>на пополнение остатка средств на счетах бюджетов субъекта РФ</a:t>
            </a:r>
            <a:br>
              <a:rPr sz="1800" smtClean="0">
                <a:latin typeface="Times New Roman" pitchFamily="18" charset="0"/>
                <a:cs typeface="Times New Roman" pitchFamily="18" charset="0"/>
              </a:rPr>
            </a:br>
            <a:r>
              <a:rPr sz="1800" smtClean="0">
                <a:latin typeface="Times New Roman" pitchFamily="18" charset="0"/>
                <a:cs typeface="Times New Roman" pitchFamily="18" charset="0"/>
              </a:rPr>
              <a:t> (местных бюджетов)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71500" y="1428750"/>
            <a:ext cx="8215313" cy="50720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7172" name="TextBox 6"/>
          <p:cNvSpPr txBox="1">
            <a:spLocks noChangeArrowheads="1"/>
          </p:cNvSpPr>
          <p:nvPr/>
        </p:nvSpPr>
        <p:spPr bwMode="auto">
          <a:xfrm>
            <a:off x="357188" y="1500188"/>
            <a:ext cx="82867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 b="1">
                <a:latin typeface="Times New Roman" pitchFamily="18" charset="0"/>
                <a:cs typeface="Times New Roman" pitchFamily="18" charset="0"/>
              </a:rPr>
              <a:t>       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57188" y="1500188"/>
            <a:ext cx="8501062" cy="50720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7" name="AutoShape 47"/>
          <p:cNvSpPr>
            <a:spLocks noChangeArrowheads="1"/>
          </p:cNvSpPr>
          <p:nvPr/>
        </p:nvSpPr>
        <p:spPr bwMode="auto">
          <a:xfrm rot="16200000" flipH="1">
            <a:off x="1402904" y="2923804"/>
            <a:ext cx="358775" cy="73025"/>
          </a:xfrm>
          <a:prstGeom prst="rightArrow">
            <a:avLst>
              <a:gd name="adj1" fmla="val 50000"/>
              <a:gd name="adj2" fmla="val 304973"/>
            </a:avLst>
          </a:prstGeom>
          <a:solidFill>
            <a:schemeClr val="accent4"/>
          </a:solidFill>
          <a:ln w="317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eaVert" wrap="none" anchor="ctr"/>
          <a:lstStyle/>
          <a:p>
            <a:pPr>
              <a:defRPr/>
            </a:pPr>
            <a:endParaRPr lang="ru-RU" sz="2000"/>
          </a:p>
        </p:txBody>
      </p:sp>
      <p:sp>
        <p:nvSpPr>
          <p:cNvPr id="10" name="Блок-схема: документ 9"/>
          <p:cNvSpPr/>
          <p:nvPr/>
        </p:nvSpPr>
        <p:spPr>
          <a:xfrm>
            <a:off x="6264275" y="4365625"/>
            <a:ext cx="2700338" cy="1150938"/>
          </a:xfrm>
          <a:prstGeom prst="flowChartDocumen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42900" indent="-342900" algn="ctr">
              <a:defRPr/>
            </a:pPr>
            <a:r>
              <a:rPr lang="ru-RU" sz="1400" dirty="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Нормативно-правовая база:</a:t>
            </a:r>
          </a:p>
          <a:p>
            <a:pPr marL="342900" indent="-342900" algn="ctr">
              <a:defRPr/>
            </a:pPr>
            <a:endParaRPr lang="ru-RU" sz="1400" dirty="0">
              <a:solidFill>
                <a:srgbClr val="0D0D0D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ru-RU" sz="1400" dirty="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Закон субъекта РФ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sz="1400" dirty="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Устав муниципального образования</a:t>
            </a:r>
          </a:p>
        </p:txBody>
      </p:sp>
      <p:sp>
        <p:nvSpPr>
          <p:cNvPr id="7178" name="TextBox 62"/>
          <p:cNvSpPr txBox="1">
            <a:spLocks noChangeArrowheads="1"/>
          </p:cNvSpPr>
          <p:nvPr/>
        </p:nvSpPr>
        <p:spPr bwMode="auto">
          <a:xfrm>
            <a:off x="3419475" y="1844675"/>
            <a:ext cx="23764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>
                <a:latin typeface="Times New Roman" pitchFamily="18" charset="0"/>
                <a:cs typeface="Times New Roman" pitchFamily="18" charset="0"/>
              </a:rPr>
              <a:t>Сведения о заключенных Договорах (подекадно)</a:t>
            </a:r>
          </a:p>
        </p:txBody>
      </p:sp>
      <p:sp>
        <p:nvSpPr>
          <p:cNvPr id="16" name="Блок-схема: решение 15"/>
          <p:cNvSpPr/>
          <p:nvPr/>
        </p:nvSpPr>
        <p:spPr>
          <a:xfrm>
            <a:off x="250825" y="3068638"/>
            <a:ext cx="2573338" cy="863600"/>
          </a:xfrm>
          <a:prstGeom prst="flowChartDecision">
            <a:avLst/>
          </a:prstGeom>
          <a:solidFill>
            <a:schemeClr val="accent3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Оформление Договора (20 дней)</a:t>
            </a:r>
          </a:p>
        </p:txBody>
      </p:sp>
      <p:sp>
        <p:nvSpPr>
          <p:cNvPr id="10256" name="AutoShape 47"/>
          <p:cNvSpPr>
            <a:spLocks noChangeArrowheads="1"/>
          </p:cNvSpPr>
          <p:nvPr/>
        </p:nvSpPr>
        <p:spPr bwMode="auto">
          <a:xfrm rot="13339407">
            <a:off x="2561267" y="3672988"/>
            <a:ext cx="3033545" cy="106480"/>
          </a:xfrm>
          <a:prstGeom prst="rightArrow">
            <a:avLst>
              <a:gd name="adj1" fmla="val 50000"/>
              <a:gd name="adj2" fmla="val 503984"/>
            </a:avLst>
          </a:prstGeom>
          <a:solidFill>
            <a:schemeClr val="accent4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7183" name="TextBox 18"/>
          <p:cNvSpPr txBox="1">
            <a:spLocks noChangeArrowheads="1"/>
          </p:cNvSpPr>
          <p:nvPr/>
        </p:nvSpPr>
        <p:spPr bwMode="auto">
          <a:xfrm rot="2633169">
            <a:off x="4010025" y="3217863"/>
            <a:ext cx="226695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Обращение на заключение Договора (информация о доходах бюджета и праве заимствовать)</a:t>
            </a:r>
          </a:p>
        </p:txBody>
      </p:sp>
      <p:sp>
        <p:nvSpPr>
          <p:cNvPr id="10258" name="AutoShape 47"/>
          <p:cNvSpPr>
            <a:spLocks noChangeArrowheads="1"/>
          </p:cNvSpPr>
          <p:nvPr/>
        </p:nvSpPr>
        <p:spPr bwMode="auto">
          <a:xfrm rot="2614222">
            <a:off x="1872674" y="3881773"/>
            <a:ext cx="2954827" cy="97889"/>
          </a:xfrm>
          <a:prstGeom prst="rightArrow">
            <a:avLst>
              <a:gd name="adj1" fmla="val 50000"/>
              <a:gd name="adj2" fmla="val 509752"/>
            </a:avLst>
          </a:prstGeom>
          <a:solidFill>
            <a:schemeClr val="accent4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7187" name="TextBox 86"/>
          <p:cNvSpPr txBox="1">
            <a:spLocks noChangeArrowheads="1"/>
          </p:cNvSpPr>
          <p:nvPr/>
        </p:nvSpPr>
        <p:spPr bwMode="auto">
          <a:xfrm rot="2700713">
            <a:off x="2847975" y="3725863"/>
            <a:ext cx="206216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>
                <a:latin typeface="Times New Roman" pitchFamily="18" charset="0"/>
                <a:cs typeface="Times New Roman" pitchFamily="18" charset="0"/>
              </a:rPr>
              <a:t>Подписание Договора </a:t>
            </a:r>
          </a:p>
          <a:p>
            <a:pPr algn="ctr"/>
            <a:r>
              <a:rPr lang="ru-RU" sz="1400">
                <a:latin typeface="Times New Roman" pitchFamily="18" charset="0"/>
                <a:cs typeface="Times New Roman" pitchFamily="18" charset="0"/>
              </a:rPr>
              <a:t> (3раб.дня)</a:t>
            </a:r>
          </a:p>
          <a:p>
            <a:pPr algn="ctr"/>
            <a:endParaRPr 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0" name="AutoShape 47"/>
          <p:cNvSpPr>
            <a:spLocks noChangeArrowheads="1"/>
          </p:cNvSpPr>
          <p:nvPr/>
        </p:nvSpPr>
        <p:spPr bwMode="auto">
          <a:xfrm>
            <a:off x="2411760" y="2422524"/>
            <a:ext cx="3744416" cy="70372"/>
          </a:xfrm>
          <a:prstGeom prst="rightArrow">
            <a:avLst>
              <a:gd name="adj1" fmla="val 50000"/>
              <a:gd name="adj2" fmla="val 674148"/>
            </a:avLst>
          </a:prstGeom>
          <a:solidFill>
            <a:schemeClr val="accent4"/>
          </a:solidFill>
          <a:ln w="317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6372200" y="1628800"/>
            <a:ext cx="1998663" cy="1223962"/>
            <a:chOff x="3825" y="1305"/>
            <a:chExt cx="1440" cy="855"/>
          </a:xfrm>
          <a:solidFill>
            <a:srgbClr val="704458"/>
          </a:solidFill>
        </p:grpSpPr>
        <p:sp>
          <p:nvSpPr>
            <p:cNvPr id="7201" name="Rectangle 15"/>
            <p:cNvSpPr>
              <a:spLocks noChangeArrowheads="1"/>
            </p:cNvSpPr>
            <p:nvPr/>
          </p:nvSpPr>
          <p:spPr bwMode="auto">
            <a:xfrm>
              <a:off x="3825" y="1305"/>
              <a:ext cx="1440" cy="855"/>
            </a:xfrm>
            <a:prstGeom prst="rect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Ctr="1"/>
            <a:lstStyle/>
            <a:p>
              <a:pPr algn="ctr">
                <a:defRPr/>
              </a:pPr>
              <a:endParaRPr lang="ru-RU"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>
                <a:defRPr/>
              </a:pPr>
              <a:r>
                <a:rPr lang="ru-RU" sz="2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ЦА ФК</a:t>
              </a:r>
            </a:p>
          </p:txBody>
        </p:sp>
        <p:sp>
          <p:nvSpPr>
            <p:cNvPr id="25" name="Блок-схема: альтернативный процесс 24"/>
            <p:cNvSpPr/>
            <p:nvPr/>
          </p:nvSpPr>
          <p:spPr>
            <a:xfrm>
              <a:off x="4085" y="1845"/>
              <a:ext cx="900" cy="225"/>
            </a:xfrm>
            <a:prstGeom prst="flowChartAlternateProcess">
              <a:avLst/>
            </a:prstGeom>
            <a:solidFill>
              <a:schemeClr val="accent4">
                <a:lumMod val="20000"/>
                <a:lumOff val="80000"/>
              </a:schemeClr>
            </a:solidFill>
            <a:ln w="6350" cap="sq">
              <a:solidFill>
                <a:schemeClr val="accent2">
                  <a:lumMod val="60000"/>
                  <a:lumOff val="40000"/>
                </a:schemeClr>
              </a:solidFill>
              <a:prstDash val="sysDash"/>
              <a:miter lim="800000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УФБО</a:t>
              </a:r>
            </a:p>
          </p:txBody>
        </p:sp>
      </p:grpSp>
      <p:grpSp>
        <p:nvGrpSpPr>
          <p:cNvPr id="3" name="Group 30"/>
          <p:cNvGrpSpPr>
            <a:grpSpLocks/>
          </p:cNvGrpSpPr>
          <p:nvPr/>
        </p:nvGrpSpPr>
        <p:grpSpPr bwMode="auto">
          <a:xfrm>
            <a:off x="323528" y="1484784"/>
            <a:ext cx="2000250" cy="1223963"/>
            <a:chOff x="450" y="1305"/>
            <a:chExt cx="1260" cy="855"/>
          </a:xfrm>
          <a:solidFill>
            <a:srgbClr val="704458"/>
          </a:solidFill>
        </p:grpSpPr>
        <p:sp>
          <p:nvSpPr>
            <p:cNvPr id="7199" name="Rectangle 28"/>
            <p:cNvSpPr>
              <a:spLocks noChangeArrowheads="1"/>
            </p:cNvSpPr>
            <p:nvPr/>
          </p:nvSpPr>
          <p:spPr bwMode="auto">
            <a:xfrm>
              <a:off x="450" y="1305"/>
              <a:ext cx="1260" cy="855"/>
            </a:xfrm>
            <a:prstGeom prst="rect">
              <a:avLst/>
            </a:prstGeom>
            <a:grpFill/>
            <a:ln w="9525">
              <a:solidFill>
                <a:schemeClr val="accent2">
                  <a:lumMod val="60000"/>
                  <a:lumOff val="40000"/>
                </a:schemeClr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Ctr="1"/>
            <a:lstStyle/>
            <a:p>
              <a:pPr algn="ctr">
                <a:defRPr/>
              </a:pPr>
              <a:endParaRPr lang="ru-RU" sz="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>
                <a:defRPr/>
              </a:pPr>
              <a:r>
                <a:rPr lang="ru-RU" sz="20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тер. орган ФК</a:t>
              </a:r>
            </a:p>
          </p:txBody>
        </p:sp>
        <p:sp>
          <p:nvSpPr>
            <p:cNvPr id="28" name="Блок-схема: альтернативный процесс 27"/>
            <p:cNvSpPr/>
            <p:nvPr/>
          </p:nvSpPr>
          <p:spPr>
            <a:xfrm>
              <a:off x="630" y="1758"/>
              <a:ext cx="900" cy="316"/>
            </a:xfrm>
            <a:prstGeom prst="flowChartAlternateProcess">
              <a:avLst/>
            </a:prstGeom>
            <a:solidFill>
              <a:schemeClr val="accent4">
                <a:lumMod val="20000"/>
                <a:lumOff val="80000"/>
              </a:schemeClr>
            </a:solidFill>
            <a:ln w="6350" cap="sq">
              <a:solidFill>
                <a:schemeClr val="accent2">
                  <a:lumMod val="60000"/>
                  <a:lumOff val="40000"/>
                </a:schemeClr>
              </a:solidFill>
              <a:prstDash val="sysDash"/>
              <a:miter lim="800000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4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счет Заемщика</a:t>
              </a:r>
            </a:p>
            <a:p>
              <a:pPr algn="ctr">
                <a:defRPr/>
              </a:pPr>
              <a:r>
                <a:rPr lang="ru-RU" sz="14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40201,40204</a:t>
              </a:r>
            </a:p>
          </p:txBody>
        </p:sp>
      </p:grpSp>
      <p:sp>
        <p:nvSpPr>
          <p:cNvPr id="7193" name="Rectangle 4"/>
          <p:cNvSpPr>
            <a:spLocks noChangeArrowheads="1"/>
          </p:cNvSpPr>
          <p:nvPr/>
        </p:nvSpPr>
        <p:spPr bwMode="auto">
          <a:xfrm>
            <a:off x="3491880" y="4941168"/>
            <a:ext cx="2519363" cy="1285875"/>
          </a:xfrm>
          <a:prstGeom prst="rect">
            <a:avLst/>
          </a:prstGeom>
          <a:solidFill>
            <a:srgbClr val="704458"/>
          </a:solidFill>
          <a:ln w="9525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Заемщик</a:t>
            </a:r>
          </a:p>
          <a:p>
            <a:pPr algn="ctr">
              <a:defRPr/>
            </a:pPr>
            <a:r>
              <a:rPr lang="ru-RU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(в лице уполномоченного</a:t>
            </a:r>
          </a:p>
          <a:p>
            <a:pPr algn="ctr">
              <a:defRPr/>
            </a:pPr>
            <a:r>
              <a:rPr lang="ru-RU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органа)</a:t>
            </a:r>
            <a:endParaRPr lang="ru-RU" sz="14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Блок-схема: документ 48"/>
          <p:cNvSpPr/>
          <p:nvPr/>
        </p:nvSpPr>
        <p:spPr>
          <a:xfrm>
            <a:off x="107950" y="3932238"/>
            <a:ext cx="2879725" cy="2016125"/>
          </a:xfrm>
          <a:prstGeom prst="flowChartDocumen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400" dirty="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Основные условия Договора:</a:t>
            </a:r>
          </a:p>
          <a:p>
            <a:pPr>
              <a:defRPr/>
            </a:pPr>
            <a:r>
              <a:rPr lang="ru-RU" sz="1400" dirty="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- на текущий финансовый год</a:t>
            </a:r>
          </a:p>
          <a:p>
            <a:pPr>
              <a:defRPr/>
            </a:pPr>
            <a:r>
              <a:rPr lang="ru-RU" sz="1400" dirty="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- Лимит на кредитные средства (1/12 доходов без трансфертов)</a:t>
            </a:r>
          </a:p>
          <a:p>
            <a:pPr>
              <a:buFontTx/>
              <a:buChar char="-"/>
              <a:defRPr/>
            </a:pPr>
            <a:r>
              <a:rPr lang="ru-RU" sz="1400" dirty="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 обязательства не размещать средства бюджета на депозиты</a:t>
            </a:r>
          </a:p>
          <a:p>
            <a:pPr>
              <a:buFontTx/>
              <a:buChar char="-"/>
              <a:defRPr/>
            </a:pPr>
            <a:r>
              <a:rPr lang="ru-RU" sz="1400" dirty="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 порядок расчета и уплаты %</a:t>
            </a:r>
          </a:p>
          <a:p>
            <a:pPr>
              <a:buFontTx/>
              <a:buChar char="-"/>
              <a:defRPr/>
            </a:pPr>
            <a:r>
              <a:rPr lang="ru-RU" sz="1400" dirty="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 ответственность</a:t>
            </a:r>
          </a:p>
        </p:txBody>
      </p:sp>
      <p:sp>
        <p:nvSpPr>
          <p:cNvPr id="24" name="Овал 23"/>
          <p:cNvSpPr/>
          <p:nvPr/>
        </p:nvSpPr>
        <p:spPr>
          <a:xfrm>
            <a:off x="2990850" y="3214688"/>
            <a:ext cx="285750" cy="28575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6" name="Овал 25"/>
          <p:cNvSpPr/>
          <p:nvPr/>
        </p:nvSpPr>
        <p:spPr>
          <a:xfrm>
            <a:off x="3349625" y="1989138"/>
            <a:ext cx="285750" cy="28575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27" name="Овал 26"/>
          <p:cNvSpPr/>
          <p:nvPr/>
        </p:nvSpPr>
        <p:spPr>
          <a:xfrm>
            <a:off x="3697288" y="2911475"/>
            <a:ext cx="285750" cy="28575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29" name="Овал 28"/>
          <p:cNvSpPr/>
          <p:nvPr/>
        </p:nvSpPr>
        <p:spPr>
          <a:xfrm>
            <a:off x="682625" y="3355975"/>
            <a:ext cx="285750" cy="28575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4" name="Номер слайда 9"/>
          <p:cNvSpPr txBox="1">
            <a:spLocks noGrp="1"/>
          </p:cNvSpPr>
          <p:nvPr/>
        </p:nvSpPr>
        <p:spPr bwMode="auto">
          <a:xfrm>
            <a:off x="5786438" y="6572250"/>
            <a:ext cx="21336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ru-RU" sz="900" b="1" i="1">
                <a:latin typeface="Times New Roman" pitchFamily="18" charset="0"/>
                <a:cs typeface="Times New Roman" pitchFamily="18" charset="0"/>
              </a:rPr>
              <a:t>слайд  № 5</a:t>
            </a:r>
            <a:endParaRPr lang="ru-RU" i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0"/>
          <p:cNvSpPr>
            <a:spLocks noGrp="1"/>
          </p:cNvSpPr>
          <p:nvPr>
            <p:ph type="title"/>
          </p:nvPr>
        </p:nvSpPr>
        <p:spPr>
          <a:xfrm>
            <a:off x="611188" y="50800"/>
            <a:ext cx="8229600" cy="785813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sz="1800" smtClean="0">
                <a:latin typeface="Times New Roman" pitchFamily="18" charset="0"/>
                <a:cs typeface="Times New Roman" pitchFamily="18" charset="0"/>
              </a:rPr>
              <a:t> этап. Схема заключения Кредитного договора </a:t>
            </a:r>
            <a:br>
              <a:rPr sz="1800" smtClean="0">
                <a:latin typeface="Times New Roman" pitchFamily="18" charset="0"/>
                <a:cs typeface="Times New Roman" pitchFamily="18" charset="0"/>
              </a:rPr>
            </a:br>
            <a:r>
              <a:rPr sz="1800" smtClean="0">
                <a:latin typeface="Times New Roman" pitchFamily="18" charset="0"/>
                <a:cs typeface="Times New Roman" pitchFamily="18" charset="0"/>
              </a:rPr>
              <a:t>и перечисления средств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71500" y="1785938"/>
            <a:ext cx="8215313" cy="457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8625" y="1285875"/>
            <a:ext cx="8358188" cy="52149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b="1" dirty="0">
              <a:solidFill>
                <a:schemeClr val="accent2"/>
              </a:solidFill>
              <a:latin typeface="Times New Roman Cyr" pitchFamily="18" charset="-52"/>
              <a:cs typeface="Times New Roman" pitchFamily="18" charset="0"/>
            </a:endParaRPr>
          </a:p>
        </p:txBody>
      </p:sp>
      <p:sp>
        <p:nvSpPr>
          <p:cNvPr id="8197" name="TextBox 64"/>
          <p:cNvSpPr txBox="1">
            <a:spLocks noChangeArrowheads="1"/>
          </p:cNvSpPr>
          <p:nvPr/>
        </p:nvSpPr>
        <p:spPr bwMode="auto">
          <a:xfrm>
            <a:off x="3276600" y="2044700"/>
            <a:ext cx="28797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Times New Roman" pitchFamily="18" charset="0"/>
                <a:cs typeface="Times New Roman" pitchFamily="18" charset="0"/>
              </a:rPr>
              <a:t>Подкрепление счета (на 4-й день)</a:t>
            </a:r>
          </a:p>
        </p:txBody>
      </p:sp>
      <p:sp>
        <p:nvSpPr>
          <p:cNvPr id="8198" name="TextBox 140"/>
          <p:cNvSpPr txBox="1">
            <a:spLocks noChangeArrowheads="1"/>
          </p:cNvSpPr>
          <p:nvPr/>
        </p:nvSpPr>
        <p:spPr bwMode="auto">
          <a:xfrm>
            <a:off x="3143250" y="1643063"/>
            <a:ext cx="2857500" cy="307975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>
                <a:latin typeface="Times New Roman" pitchFamily="18" charset="0"/>
                <a:cs typeface="Times New Roman" pitchFamily="18" charset="0"/>
              </a:rPr>
              <a:t>Заявка на средства (на 2</a:t>
            </a:r>
            <a:r>
              <a:rPr lang="en-US" sz="140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й день)</a:t>
            </a:r>
          </a:p>
        </p:txBody>
      </p:sp>
      <p:sp>
        <p:nvSpPr>
          <p:cNvPr id="8199" name="Rectangle 15"/>
          <p:cNvSpPr>
            <a:spLocks noChangeArrowheads="1"/>
          </p:cNvSpPr>
          <p:nvPr/>
        </p:nvSpPr>
        <p:spPr bwMode="auto">
          <a:xfrm>
            <a:off x="6072188" y="1568450"/>
            <a:ext cx="2286000" cy="13573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Ctr="1"/>
          <a:lstStyle/>
          <a:p>
            <a:pPr algn="ctr">
              <a:defRPr/>
            </a:pPr>
            <a:endParaRPr lang="ru-RU" sz="2000" dirty="0"/>
          </a:p>
          <a:p>
            <a:pPr algn="ctr">
              <a:defRPr/>
            </a:pP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ЦА ФК</a:t>
            </a:r>
          </a:p>
        </p:txBody>
      </p:sp>
      <p:sp>
        <p:nvSpPr>
          <p:cNvPr id="35" name="Блок-схема: альтернативный процесс 34"/>
          <p:cNvSpPr/>
          <p:nvPr/>
        </p:nvSpPr>
        <p:spPr>
          <a:xfrm>
            <a:off x="6516688" y="2349500"/>
            <a:ext cx="1428750" cy="357188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 w="6350" cap="sq">
            <a:solidFill>
              <a:schemeClr val="tx1">
                <a:lumMod val="95000"/>
                <a:lumOff val="5000"/>
              </a:schemeClr>
            </a:solidFill>
            <a:prstDash val="sysDash"/>
            <a:miter lim="800000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УФБО</a:t>
            </a: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14375" y="1568450"/>
            <a:ext cx="2000250" cy="1357313"/>
            <a:chOff x="450" y="1305"/>
            <a:chExt cx="1260" cy="855"/>
          </a:xfrm>
          <a:solidFill>
            <a:schemeClr val="accent2"/>
          </a:solidFill>
        </p:grpSpPr>
        <p:sp>
          <p:nvSpPr>
            <p:cNvPr id="8224" name="Rectangle 28"/>
            <p:cNvSpPr>
              <a:spLocks noChangeArrowheads="1"/>
            </p:cNvSpPr>
            <p:nvPr/>
          </p:nvSpPr>
          <p:spPr bwMode="auto">
            <a:xfrm>
              <a:off x="450" y="1305"/>
              <a:ext cx="1260" cy="855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Ctr="1"/>
            <a:lstStyle/>
            <a:p>
              <a:pPr algn="ctr">
                <a:defRPr/>
              </a:pPr>
              <a:endParaRPr lang="ru-RU" sz="2000" dirty="0">
                <a:solidFill>
                  <a:schemeClr val="bg1"/>
                </a:solidFill>
              </a:endParaRPr>
            </a:p>
            <a:p>
              <a:pPr algn="ctr">
                <a:defRPr/>
              </a:pPr>
              <a:r>
                <a:rPr lang="ru-RU" sz="20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тер. орган ФК</a:t>
              </a:r>
            </a:p>
          </p:txBody>
        </p:sp>
        <p:sp>
          <p:nvSpPr>
            <p:cNvPr id="38" name="Блок-схема: альтернативный процесс 37"/>
            <p:cNvSpPr/>
            <p:nvPr/>
          </p:nvSpPr>
          <p:spPr>
            <a:xfrm>
              <a:off x="630" y="1800"/>
              <a:ext cx="900" cy="270"/>
            </a:xfrm>
            <a:prstGeom prst="flowChartAlternateProcess">
              <a:avLst/>
            </a:prstGeom>
            <a:solidFill>
              <a:schemeClr val="accent4">
                <a:lumMod val="20000"/>
                <a:lumOff val="80000"/>
              </a:schemeClr>
            </a:solidFill>
            <a:ln w="6350" cap="sq">
              <a:solidFill>
                <a:schemeClr val="tx1">
                  <a:lumMod val="95000"/>
                  <a:lumOff val="5000"/>
                </a:schemeClr>
              </a:solidFill>
              <a:prstDash val="sysDash"/>
              <a:miter lim="800000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4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счет Заемщика</a:t>
              </a:r>
            </a:p>
            <a:p>
              <a:pPr algn="ctr">
                <a:defRPr/>
              </a:pPr>
              <a:r>
                <a:rPr lang="ru-RU" sz="14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40201,40204</a:t>
              </a:r>
            </a:p>
          </p:txBody>
        </p:sp>
      </p:grpSp>
      <p:sp>
        <p:nvSpPr>
          <p:cNvPr id="8206" name="TextBox 133"/>
          <p:cNvSpPr txBox="1">
            <a:spLocks noChangeArrowheads="1"/>
          </p:cNvSpPr>
          <p:nvPr/>
        </p:nvSpPr>
        <p:spPr bwMode="auto">
          <a:xfrm>
            <a:off x="3348038" y="2493963"/>
            <a:ext cx="2519362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>
                <a:latin typeface="Times New Roman" pitchFamily="18" charset="0"/>
                <a:cs typeface="Times New Roman" pitchFamily="18" charset="0"/>
              </a:rPr>
              <a:t>Отчетность о кредитовании</a:t>
            </a:r>
          </a:p>
          <a:p>
            <a:pPr algn="ctr"/>
            <a:endParaRPr lang="ru-RU" sz="14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>
                <a:latin typeface="Times New Roman" pitchFamily="18" charset="0"/>
                <a:cs typeface="Times New Roman" pitchFamily="18" charset="0"/>
              </a:rPr>
              <a:t> (подекадно)</a:t>
            </a:r>
          </a:p>
        </p:txBody>
      </p:sp>
      <p:sp>
        <p:nvSpPr>
          <p:cNvPr id="12304" name="AutoShape 2"/>
          <p:cNvSpPr>
            <a:spLocks noChangeArrowheads="1"/>
          </p:cNvSpPr>
          <p:nvPr/>
        </p:nvSpPr>
        <p:spPr bwMode="auto">
          <a:xfrm>
            <a:off x="2700338" y="1916113"/>
            <a:ext cx="3276000" cy="72000"/>
          </a:xfrm>
          <a:prstGeom prst="rightArrow">
            <a:avLst>
              <a:gd name="adj1" fmla="val 50000"/>
              <a:gd name="adj2" fmla="val 447494"/>
            </a:avLst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2306" name="AutoShape 2"/>
          <p:cNvSpPr>
            <a:spLocks noChangeArrowheads="1"/>
          </p:cNvSpPr>
          <p:nvPr/>
        </p:nvSpPr>
        <p:spPr bwMode="auto">
          <a:xfrm rot="10800000">
            <a:off x="2735862" y="2367988"/>
            <a:ext cx="3276000" cy="72000"/>
          </a:xfrm>
          <a:prstGeom prst="rightArrow">
            <a:avLst>
              <a:gd name="adj1" fmla="val 50000"/>
              <a:gd name="adj2" fmla="val 447499"/>
            </a:avLst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rot="10800000"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2307" name="AutoShape 2"/>
          <p:cNvSpPr>
            <a:spLocks noChangeArrowheads="1"/>
          </p:cNvSpPr>
          <p:nvPr/>
        </p:nvSpPr>
        <p:spPr bwMode="auto">
          <a:xfrm>
            <a:off x="2714625" y="2782888"/>
            <a:ext cx="3276000" cy="72000"/>
          </a:xfrm>
          <a:prstGeom prst="rightArrow">
            <a:avLst>
              <a:gd name="adj1" fmla="val 50000"/>
              <a:gd name="adj2" fmla="val 447494"/>
            </a:avLst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grpSp>
        <p:nvGrpSpPr>
          <p:cNvPr id="3" name="Группа 80"/>
          <p:cNvGrpSpPr>
            <a:grpSpLocks/>
          </p:cNvGrpSpPr>
          <p:nvPr/>
        </p:nvGrpSpPr>
        <p:grpSpPr bwMode="auto">
          <a:xfrm>
            <a:off x="5003800" y="3429000"/>
            <a:ext cx="3313113" cy="1584325"/>
            <a:chOff x="357158" y="4357695"/>
            <a:chExt cx="2286016" cy="1357318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48" name="Блок-схема: документ 47"/>
            <p:cNvSpPr/>
            <p:nvPr/>
          </p:nvSpPr>
          <p:spPr>
            <a:xfrm>
              <a:off x="472171" y="4357695"/>
              <a:ext cx="2171003" cy="1285236"/>
            </a:xfrm>
            <a:prstGeom prst="flowChartDocument">
              <a:avLst/>
            </a:prstGeom>
            <a:grpFill/>
            <a:ln w="952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9" name="Блок-схема: документ 48"/>
            <p:cNvSpPr/>
            <p:nvPr/>
          </p:nvSpPr>
          <p:spPr>
            <a:xfrm>
              <a:off x="357158" y="4442017"/>
              <a:ext cx="2171003" cy="1272996"/>
            </a:xfrm>
            <a:prstGeom prst="flowChartDocument">
              <a:avLst/>
            </a:prstGeom>
            <a:grpFill/>
            <a:ln w="952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400" dirty="0">
                  <a:solidFill>
                    <a:srgbClr val="0D0D0D"/>
                  </a:solidFill>
                  <a:latin typeface="Times New Roman" pitchFamily="18" charset="0"/>
                  <a:cs typeface="Times New Roman" pitchFamily="18" charset="0"/>
                </a:rPr>
                <a:t>Дополнительное соглашение к Договору (Кредитный договор), подписанное Заемщиком </a:t>
              </a:r>
            </a:p>
            <a:p>
              <a:pPr algn="ctr">
                <a:defRPr/>
              </a:pPr>
              <a:r>
                <a:rPr lang="ru-RU" sz="1400" dirty="0">
                  <a:solidFill>
                    <a:srgbClr val="0D0D0D"/>
                  </a:solidFill>
                  <a:latin typeface="Times New Roman" pitchFamily="18" charset="0"/>
                  <a:cs typeface="Times New Roman" pitchFamily="18" charset="0"/>
                </a:rPr>
                <a:t>(сумма кредита, срок, сумма %, даты привлечения и возврата)</a:t>
              </a:r>
            </a:p>
            <a:p>
              <a:pPr algn="ctr">
                <a:defRPr/>
              </a:pPr>
              <a:r>
                <a:rPr lang="ru-RU" sz="1400" dirty="0">
                  <a:solidFill>
                    <a:srgbClr val="0D0D0D"/>
                  </a:solidFill>
                  <a:latin typeface="Times New Roman" pitchFamily="18" charset="0"/>
                  <a:cs typeface="Times New Roman" pitchFamily="18" charset="0"/>
                </a:rPr>
                <a:t>(за </a:t>
              </a:r>
              <a:r>
                <a:rPr lang="en-US" sz="1400" dirty="0">
                  <a:solidFill>
                    <a:srgbClr val="0D0D0D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r>
                <a:rPr lang="ru-RU" sz="1400" dirty="0">
                  <a:solidFill>
                    <a:srgbClr val="0D0D0D"/>
                  </a:solidFill>
                  <a:latin typeface="Times New Roman" pitchFamily="18" charset="0"/>
                  <a:cs typeface="Times New Roman" pitchFamily="18" charset="0"/>
                </a:rPr>
                <a:t> дня)</a:t>
              </a:r>
            </a:p>
          </p:txBody>
        </p:sp>
      </p:grpSp>
      <p:sp>
        <p:nvSpPr>
          <p:cNvPr id="12310" name="AutoShape 2"/>
          <p:cNvSpPr>
            <a:spLocks noChangeArrowheads="1"/>
          </p:cNvSpPr>
          <p:nvPr/>
        </p:nvSpPr>
        <p:spPr bwMode="auto">
          <a:xfrm rot="2650889" flipV="1">
            <a:off x="1352642" y="3901514"/>
            <a:ext cx="2828925" cy="72000"/>
          </a:xfrm>
          <a:prstGeom prst="rightArrow">
            <a:avLst>
              <a:gd name="adj1" fmla="val 50000"/>
              <a:gd name="adj2" fmla="val 447529"/>
            </a:avLst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2311" name="AutoShape 2"/>
          <p:cNvSpPr>
            <a:spLocks noChangeArrowheads="1"/>
          </p:cNvSpPr>
          <p:nvPr/>
        </p:nvSpPr>
        <p:spPr bwMode="auto">
          <a:xfrm rot="5400000">
            <a:off x="1208600" y="3215200"/>
            <a:ext cx="644525" cy="72000"/>
          </a:xfrm>
          <a:prstGeom prst="rightArrow">
            <a:avLst>
              <a:gd name="adj1" fmla="val 50000"/>
              <a:gd name="adj2" fmla="val 447571"/>
            </a:avLst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rot="10800000" vert="eaVert"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8223" name="TextBox 147"/>
          <p:cNvSpPr txBox="1">
            <a:spLocks noChangeArrowheads="1"/>
          </p:cNvSpPr>
          <p:nvPr/>
        </p:nvSpPr>
        <p:spPr bwMode="auto">
          <a:xfrm>
            <a:off x="827088" y="5661025"/>
            <a:ext cx="2951162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>
                <a:latin typeface="Times New Roman" pitchFamily="18" charset="0"/>
                <a:cs typeface="Times New Roman" pitchFamily="18" charset="0"/>
              </a:rPr>
              <a:t>Подписание кредитного договора и перевод средств (на 4 день)</a:t>
            </a:r>
          </a:p>
          <a:p>
            <a:pPr algn="r"/>
            <a:r>
              <a:rPr lang="ru-RU" sz="1400">
                <a:latin typeface="Times New Roman" pitchFamily="18" charset="0"/>
                <a:cs typeface="Times New Roman" pitchFamily="18" charset="0"/>
              </a:rPr>
              <a:t>или отказ</a:t>
            </a:r>
          </a:p>
        </p:txBody>
      </p:sp>
      <p:sp>
        <p:nvSpPr>
          <p:cNvPr id="4" name="Text Box 36"/>
          <p:cNvSpPr txBox="1">
            <a:spLocks noChangeArrowheads="1"/>
          </p:cNvSpPr>
          <p:nvPr/>
        </p:nvSpPr>
        <p:spPr bwMode="auto">
          <a:xfrm>
            <a:off x="0" y="3573463"/>
            <a:ext cx="2592388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400">
                <a:solidFill>
                  <a:srgbClr val="0D0D0D"/>
                </a:solidFill>
                <a:latin typeface="Times New Roman Cyr" pitchFamily="18" charset="-52"/>
              </a:rPr>
              <a:t>Проверка:</a:t>
            </a:r>
          </a:p>
          <a:p>
            <a:pPr algn="just"/>
            <a:r>
              <a:rPr lang="ru-RU" sz="1400">
                <a:solidFill>
                  <a:srgbClr val="0D0D0D"/>
                </a:solidFill>
                <a:latin typeface="Times New Roman Cyr" pitchFamily="18" charset="-52"/>
              </a:rPr>
              <a:t>-полномочия должностных лиц</a:t>
            </a:r>
          </a:p>
          <a:p>
            <a:pPr algn="just">
              <a:buFontTx/>
              <a:buChar char="-"/>
            </a:pPr>
            <a:r>
              <a:rPr lang="ru-RU" sz="1400">
                <a:solidFill>
                  <a:srgbClr val="0D0D0D"/>
                </a:solidFill>
                <a:latin typeface="Times New Roman Cyr" pitchFamily="18" charset="-52"/>
              </a:rPr>
              <a:t>непревышение лимита на средства (1/12 доходов)</a:t>
            </a:r>
          </a:p>
          <a:p>
            <a:pPr algn="just">
              <a:buFontTx/>
              <a:buChar char="-"/>
            </a:pPr>
            <a:r>
              <a:rPr lang="ru-RU" sz="1400">
                <a:solidFill>
                  <a:srgbClr val="0D0D0D"/>
                </a:solidFill>
                <a:latin typeface="Times New Roman Cyr" pitchFamily="18" charset="-52"/>
              </a:rPr>
              <a:t>срок не более 30 дней</a:t>
            </a:r>
          </a:p>
          <a:p>
            <a:pPr algn="just">
              <a:buFontTx/>
              <a:buChar char="-"/>
            </a:pPr>
            <a:r>
              <a:rPr lang="ru-RU" sz="1400">
                <a:solidFill>
                  <a:srgbClr val="0D0D0D"/>
                </a:solidFill>
                <a:latin typeface="Times New Roman Cyr" pitchFamily="18" charset="-52"/>
              </a:rPr>
              <a:t>возврат не позднее 25 ноября</a:t>
            </a:r>
          </a:p>
          <a:p>
            <a:pPr algn="just">
              <a:buFontTx/>
              <a:buChar char="-"/>
            </a:pPr>
            <a:r>
              <a:rPr lang="ru-RU" sz="1400">
                <a:solidFill>
                  <a:srgbClr val="0D0D0D"/>
                </a:solidFill>
                <a:latin typeface="Times New Roman Cyr" pitchFamily="18" charset="-52"/>
              </a:rPr>
              <a:t>% ставка по закону о бюджете</a:t>
            </a:r>
            <a:endParaRPr lang="en-US" sz="1400">
              <a:solidFill>
                <a:srgbClr val="0D0D0D"/>
              </a:solidFill>
              <a:latin typeface="Times New Roman Cyr" pitchFamily="18" charset="-52"/>
            </a:endParaRPr>
          </a:p>
          <a:p>
            <a:pPr algn="just">
              <a:buFontTx/>
              <a:buChar char="-"/>
            </a:pPr>
            <a:r>
              <a:rPr lang="ru-RU" sz="1400">
                <a:solidFill>
                  <a:srgbClr val="0D0D0D"/>
                </a:solidFill>
                <a:latin typeface="Times New Roman Cyr" pitchFamily="18" charset="-52"/>
              </a:rPr>
              <a:t>ограничения</a:t>
            </a:r>
          </a:p>
        </p:txBody>
      </p:sp>
      <p:sp>
        <p:nvSpPr>
          <p:cNvPr id="8225" name="Line 44"/>
          <p:cNvSpPr>
            <a:spLocks noChangeShapeType="1"/>
          </p:cNvSpPr>
          <p:nvPr/>
        </p:nvSpPr>
        <p:spPr bwMode="auto">
          <a:xfrm flipV="1">
            <a:off x="2700338" y="4654550"/>
            <a:ext cx="647700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8226" name="Line 45"/>
          <p:cNvSpPr>
            <a:spLocks noChangeShapeType="1"/>
          </p:cNvSpPr>
          <p:nvPr/>
        </p:nvSpPr>
        <p:spPr bwMode="auto">
          <a:xfrm>
            <a:off x="1042988" y="3573463"/>
            <a:ext cx="10080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13" name="Rectangle 4"/>
          <p:cNvSpPr>
            <a:spLocks noChangeArrowheads="1"/>
          </p:cNvSpPr>
          <p:nvPr/>
        </p:nvSpPr>
        <p:spPr bwMode="auto">
          <a:xfrm>
            <a:off x="3813175" y="4664075"/>
            <a:ext cx="1911350" cy="12858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Заемщик</a:t>
            </a:r>
          </a:p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(в лице</a:t>
            </a:r>
          </a:p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уполномоченного</a:t>
            </a:r>
          </a:p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органа)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30" name="TextBox 59"/>
          <p:cNvSpPr txBox="1">
            <a:spLocks noChangeArrowheads="1"/>
          </p:cNvSpPr>
          <p:nvPr/>
        </p:nvSpPr>
        <p:spPr bwMode="auto">
          <a:xfrm>
            <a:off x="1285875" y="514350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2320" name="AutoShape 2"/>
          <p:cNvSpPr>
            <a:spLocks noChangeArrowheads="1"/>
          </p:cNvSpPr>
          <p:nvPr/>
        </p:nvSpPr>
        <p:spPr bwMode="auto">
          <a:xfrm rot="13341998" flipV="1">
            <a:off x="2150615" y="3723023"/>
            <a:ext cx="2320925" cy="72000"/>
          </a:xfrm>
          <a:prstGeom prst="rightArrow">
            <a:avLst>
              <a:gd name="adj1" fmla="val 50000"/>
              <a:gd name="adj2" fmla="val 382844"/>
            </a:avLst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3143250" y="2497138"/>
            <a:ext cx="285750" cy="28575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 dirty="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30" name="Овал 29"/>
          <p:cNvSpPr/>
          <p:nvPr/>
        </p:nvSpPr>
        <p:spPr>
          <a:xfrm>
            <a:off x="2987675" y="2062163"/>
            <a:ext cx="285750" cy="28575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 dirty="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31" name="Овал 30"/>
          <p:cNvSpPr/>
          <p:nvPr/>
        </p:nvSpPr>
        <p:spPr>
          <a:xfrm>
            <a:off x="755650" y="2997200"/>
            <a:ext cx="285750" cy="28575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32" name="Овал 31"/>
          <p:cNvSpPr/>
          <p:nvPr/>
        </p:nvSpPr>
        <p:spPr>
          <a:xfrm>
            <a:off x="3059113" y="5157788"/>
            <a:ext cx="285750" cy="28575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 dirty="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33" name="Овал 32"/>
          <p:cNvSpPr/>
          <p:nvPr/>
        </p:nvSpPr>
        <p:spPr>
          <a:xfrm>
            <a:off x="3000375" y="1643063"/>
            <a:ext cx="285750" cy="28575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 dirty="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34" name="Овал 33"/>
          <p:cNvSpPr/>
          <p:nvPr/>
        </p:nvSpPr>
        <p:spPr>
          <a:xfrm>
            <a:off x="3286125" y="3286125"/>
            <a:ext cx="285750" cy="28575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dirty="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1100" dirty="0">
              <a:solidFill>
                <a:srgbClr val="0D0D0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40" name="Номер слайда 9"/>
          <p:cNvSpPr txBox="1">
            <a:spLocks noGrp="1"/>
          </p:cNvSpPr>
          <p:nvPr/>
        </p:nvSpPr>
        <p:spPr bwMode="auto">
          <a:xfrm>
            <a:off x="5786438" y="6572250"/>
            <a:ext cx="21336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ru-RU" sz="900" b="1" i="1">
                <a:latin typeface="Times New Roman" pitchFamily="18" charset="0"/>
                <a:cs typeface="Times New Roman" pitchFamily="18" charset="0"/>
              </a:rPr>
              <a:t>слайд  № 6</a:t>
            </a:r>
            <a:endParaRPr lang="ru-RU" i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ая прямоугольная выноска 12"/>
          <p:cNvSpPr/>
          <p:nvPr/>
        </p:nvSpPr>
        <p:spPr>
          <a:xfrm>
            <a:off x="1476375" y="2636838"/>
            <a:ext cx="1550988" cy="720725"/>
          </a:xfrm>
          <a:prstGeom prst="wedgeRoundRectCallout">
            <a:avLst>
              <a:gd name="adj1" fmla="val -55209"/>
              <a:gd name="adj2" fmla="val -60407"/>
              <a:gd name="adj3" fmla="val 16667"/>
            </a:avLst>
          </a:prstGeom>
          <a:noFill/>
          <a:ln w="6350">
            <a:solidFill>
              <a:schemeClr val="tx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buFontTx/>
              <a:buChar char="-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Кассовый план</a:t>
            </a:r>
          </a:p>
          <a:p>
            <a:pPr algn="just">
              <a:buFontTx/>
              <a:buChar char="-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Сведения об остатках на ЕКС</a:t>
            </a:r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6372225" y="2924175"/>
            <a:ext cx="1944688" cy="571500"/>
          </a:xfrm>
          <a:prstGeom prst="wedgeRoundRectCallout">
            <a:avLst>
              <a:gd name="adj1" fmla="val 9043"/>
              <a:gd name="adj2" fmla="val -77500"/>
              <a:gd name="adj3" fmla="val 16667"/>
            </a:avLst>
          </a:prstGeom>
          <a:noFill/>
          <a:ln w="9525">
            <a:solidFill>
              <a:schemeClr val="tx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Tx/>
              <a:buChar char="-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Предложения по объему бюджетных кредитов</a:t>
            </a:r>
          </a:p>
        </p:txBody>
      </p:sp>
      <p:sp>
        <p:nvSpPr>
          <p:cNvPr id="19" name="Скругленная прямоугольная выноска 18"/>
          <p:cNvSpPr/>
          <p:nvPr/>
        </p:nvSpPr>
        <p:spPr>
          <a:xfrm>
            <a:off x="5724525" y="5157788"/>
            <a:ext cx="1433513" cy="431800"/>
          </a:xfrm>
          <a:prstGeom prst="wedgeRoundRectCallout">
            <a:avLst>
              <a:gd name="adj1" fmla="val -77976"/>
              <a:gd name="adj2" fmla="val 64706"/>
              <a:gd name="adj3" fmla="val 16667"/>
            </a:avLst>
          </a:prstGeom>
          <a:noFill/>
          <a:ln w="9525">
            <a:solidFill>
              <a:schemeClr val="tx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Предельный объем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214678" y="1500174"/>
            <a:ext cx="2857500" cy="3214687"/>
          </a:xfrm>
          <a:prstGeom prst="roundRect">
            <a:avLst/>
          </a:prstGeom>
          <a:solidFill>
            <a:srgbClr val="704458"/>
          </a:solidFill>
          <a:ln>
            <a:solidFill>
              <a:schemeClr val="accent2"/>
            </a:solidFill>
            <a:prstDash val="sysDot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Заголовок 10"/>
          <p:cNvSpPr txBox="1">
            <a:spLocks/>
          </p:cNvSpPr>
          <p:nvPr/>
        </p:nvSpPr>
        <p:spPr bwMode="auto">
          <a:xfrm>
            <a:off x="539750" y="0"/>
            <a:ext cx="7993063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rgbClr val="00449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III </a:t>
            </a:r>
            <a:r>
              <a:rPr lang="ru-RU" b="1" dirty="0">
                <a:solidFill>
                  <a:srgbClr val="00449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этап. Схема принятия решения о предоставлении бюджетных кредитов </a:t>
            </a:r>
          </a:p>
          <a:p>
            <a:pPr algn="ctr">
              <a:defRPr/>
            </a:pPr>
            <a:r>
              <a:rPr lang="ru-RU" b="1" dirty="0">
                <a:solidFill>
                  <a:srgbClr val="00449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на пополнение остатков средств </a:t>
            </a:r>
          </a:p>
          <a:p>
            <a:pPr algn="ctr">
              <a:defRPr/>
            </a:pPr>
            <a:r>
              <a:rPr lang="ru-RU" b="1" dirty="0">
                <a:solidFill>
                  <a:srgbClr val="00449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на счетах бюджетов субъектов РФ (местных бюджетов) </a:t>
            </a:r>
          </a:p>
        </p:txBody>
      </p:sp>
      <p:sp>
        <p:nvSpPr>
          <p:cNvPr id="30" name="AutoShape 47"/>
          <p:cNvSpPr>
            <a:spLocks noChangeArrowheads="1"/>
          </p:cNvSpPr>
          <p:nvPr/>
        </p:nvSpPr>
        <p:spPr bwMode="auto">
          <a:xfrm rot="812989" flipV="1">
            <a:off x="2044700" y="2427288"/>
            <a:ext cx="1287463" cy="87312"/>
          </a:xfrm>
          <a:prstGeom prst="rightArrow">
            <a:avLst>
              <a:gd name="adj1" fmla="val 50000"/>
              <a:gd name="adj2" fmla="val 509752"/>
            </a:avLst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31" name="AutoShape 47"/>
          <p:cNvSpPr>
            <a:spLocks noChangeArrowheads="1"/>
          </p:cNvSpPr>
          <p:nvPr/>
        </p:nvSpPr>
        <p:spPr bwMode="auto">
          <a:xfrm rot="16200000" flipV="1">
            <a:off x="4490590" y="4950569"/>
            <a:ext cx="522288" cy="71437"/>
          </a:xfrm>
          <a:prstGeom prst="rightArrow">
            <a:avLst>
              <a:gd name="adj1" fmla="val 50000"/>
              <a:gd name="adj2" fmla="val 509752"/>
            </a:avLst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33" name="AutoShape 47"/>
          <p:cNvSpPr>
            <a:spLocks noChangeArrowheads="1"/>
          </p:cNvSpPr>
          <p:nvPr/>
        </p:nvSpPr>
        <p:spPr bwMode="auto">
          <a:xfrm rot="9445353" flipV="1">
            <a:off x="5907088" y="2449513"/>
            <a:ext cx="1289050" cy="87312"/>
          </a:xfrm>
          <a:prstGeom prst="rightArrow">
            <a:avLst>
              <a:gd name="adj1" fmla="val 50000"/>
              <a:gd name="adj2" fmla="val 509752"/>
            </a:avLst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7" name="Блок-схема: альтернативный процесс 16"/>
          <p:cNvSpPr/>
          <p:nvPr/>
        </p:nvSpPr>
        <p:spPr bwMode="auto">
          <a:xfrm>
            <a:off x="107504" y="1412776"/>
            <a:ext cx="1728788" cy="1224136"/>
          </a:xfrm>
          <a:prstGeom prst="flowChartAlternateProcess">
            <a:avLst/>
          </a:prstGeom>
          <a:solidFill>
            <a:schemeClr val="accent3"/>
          </a:solidFill>
          <a:ln w="6350" cap="sq">
            <a:solidFill>
              <a:schemeClr val="tx1">
                <a:lumMod val="95000"/>
                <a:lumOff val="5000"/>
              </a:schemeClr>
            </a:solidFill>
            <a:prstDash val="sysDash"/>
            <a:miter lim="800000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Управление обеспечения исполнения федерального бюджета</a:t>
            </a:r>
          </a:p>
        </p:txBody>
      </p:sp>
      <p:sp>
        <p:nvSpPr>
          <p:cNvPr id="18" name="Блок-схема: альтернативный процесс 17"/>
          <p:cNvSpPr/>
          <p:nvPr/>
        </p:nvSpPr>
        <p:spPr bwMode="auto">
          <a:xfrm>
            <a:off x="3643306" y="5301208"/>
            <a:ext cx="2008194" cy="1151980"/>
          </a:xfrm>
          <a:prstGeom prst="flowChartAlternateProcess">
            <a:avLst/>
          </a:prstGeom>
          <a:solidFill>
            <a:srgbClr val="704458"/>
          </a:solidFill>
          <a:ln w="6350" cap="sq">
            <a:solidFill>
              <a:schemeClr val="tx1">
                <a:lumMod val="95000"/>
                <a:lumOff val="5000"/>
              </a:schemeClr>
            </a:solidFill>
            <a:prstDash val="sysDash"/>
            <a:miter lim="800000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Межведомственная комиссия Минфина России 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кассовому планированию</a:t>
            </a:r>
          </a:p>
        </p:txBody>
      </p:sp>
      <p:sp>
        <p:nvSpPr>
          <p:cNvPr id="20" name="Блок-схема: альтернативный процесс 19"/>
          <p:cNvSpPr/>
          <p:nvPr/>
        </p:nvSpPr>
        <p:spPr bwMode="auto">
          <a:xfrm>
            <a:off x="7164388" y="1700213"/>
            <a:ext cx="1728787" cy="1152723"/>
          </a:xfrm>
          <a:prstGeom prst="flowChartAlternateProcess">
            <a:avLst/>
          </a:prstGeom>
          <a:solidFill>
            <a:schemeClr val="accent3"/>
          </a:solidFill>
          <a:ln w="6350" cap="sq">
            <a:solidFill>
              <a:schemeClr val="tx1">
                <a:lumMod val="95000"/>
                <a:lumOff val="5000"/>
              </a:schemeClr>
            </a:solidFill>
            <a:prstDash val="sysDash"/>
            <a:miter lim="800000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Управление финансово-бюджетных операций</a:t>
            </a:r>
          </a:p>
        </p:txBody>
      </p:sp>
      <p:sp>
        <p:nvSpPr>
          <p:cNvPr id="9243" name="TextBox 24"/>
          <p:cNvSpPr txBox="1">
            <a:spLocks noChangeArrowheads="1"/>
          </p:cNvSpPr>
          <p:nvPr/>
        </p:nvSpPr>
        <p:spPr bwMode="auto">
          <a:xfrm>
            <a:off x="3419475" y="1700213"/>
            <a:ext cx="252095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Комиссия Федерального казначейства по осуществлению операций по управлению остатками средств на едином счете федерального бюджета</a:t>
            </a:r>
          </a:p>
        </p:txBody>
      </p:sp>
      <p:sp>
        <p:nvSpPr>
          <p:cNvPr id="9230" name="TextBox 25"/>
          <p:cNvSpPr>
            <a:spLocks noChangeArrowheads="1"/>
          </p:cNvSpPr>
          <p:nvPr/>
        </p:nvSpPr>
        <p:spPr bwMode="auto">
          <a:xfrm>
            <a:off x="3408363" y="3706813"/>
            <a:ext cx="2520950" cy="579437"/>
          </a:xfrm>
          <a:prstGeom prst="roundRect">
            <a:avLst>
              <a:gd name="adj" fmla="val 16667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2"/>
            </a:solidFill>
            <a:prstDash val="sysDash"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Решение о предоставлении бюджетных кредитов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107950" y="4868863"/>
            <a:ext cx="2482850" cy="1296987"/>
          </a:xfrm>
          <a:prstGeom prst="roundRect">
            <a:avLst/>
          </a:prstGeom>
          <a:noFill/>
          <a:ln>
            <a:solidFill>
              <a:schemeClr val="tx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32" name="TextBox 28"/>
          <p:cNvSpPr>
            <a:spLocks noChangeArrowheads="1"/>
          </p:cNvSpPr>
          <p:nvPr/>
        </p:nvSpPr>
        <p:spPr bwMode="auto">
          <a:xfrm>
            <a:off x="468313" y="5157788"/>
            <a:ext cx="1441450" cy="339725"/>
          </a:xfrm>
          <a:prstGeom prst="roundRect">
            <a:avLst>
              <a:gd name="adj" fmla="val 16667"/>
            </a:avLst>
          </a:prstGeom>
          <a:solidFill>
            <a:srgbClr val="704458"/>
          </a:solidFill>
          <a:ln w="9525">
            <a:solidFill>
              <a:schemeClr val="tx1"/>
            </a:solidFill>
            <a:prstDash val="sysDot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тер. орган ФК</a:t>
            </a:r>
          </a:p>
        </p:txBody>
      </p:sp>
      <p:sp>
        <p:nvSpPr>
          <p:cNvPr id="9251" name="TextBox 33"/>
          <p:cNvSpPr>
            <a:spLocks noChangeArrowheads="1"/>
          </p:cNvSpPr>
          <p:nvPr/>
        </p:nvSpPr>
        <p:spPr bwMode="auto">
          <a:xfrm>
            <a:off x="250825" y="3860800"/>
            <a:ext cx="2160588" cy="1055688"/>
          </a:xfrm>
          <a:prstGeom prst="wedgeRoundRectCallout">
            <a:avLst>
              <a:gd name="adj1" fmla="val -7167"/>
              <a:gd name="adj2" fmla="val 98593"/>
              <a:gd name="adj3" fmla="val 16667"/>
            </a:avLst>
          </a:prstGeom>
          <a:noFill/>
          <a:ln w="9525">
            <a:solidFill>
              <a:schemeClr val="tx2"/>
            </a:solidFill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400">
                <a:latin typeface="Times New Roman" pitchFamily="18" charset="0"/>
                <a:cs typeface="Times New Roman" pitchFamily="18" charset="0"/>
              </a:rPr>
              <a:t>Сведения о заключенных договорах (общая сумма лимита по кредиту)</a:t>
            </a:r>
          </a:p>
        </p:txBody>
      </p:sp>
      <p:sp>
        <p:nvSpPr>
          <p:cNvPr id="9252" name="TextBox 21"/>
          <p:cNvSpPr txBox="1">
            <a:spLocks noChangeArrowheads="1"/>
          </p:cNvSpPr>
          <p:nvPr/>
        </p:nvSpPr>
        <p:spPr bwMode="auto">
          <a:xfrm>
            <a:off x="1763713" y="1052513"/>
            <a:ext cx="55435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u="sng">
                <a:latin typeface="Times New Roman" pitchFamily="18" charset="0"/>
                <a:cs typeface="Times New Roman" pitchFamily="18" charset="0"/>
              </a:rPr>
              <a:t>Центральный аппарат Федерального казначейства</a:t>
            </a:r>
          </a:p>
        </p:txBody>
      </p:sp>
      <p:sp>
        <p:nvSpPr>
          <p:cNvPr id="23" name="AutoShape 47"/>
          <p:cNvSpPr>
            <a:spLocks noChangeArrowheads="1"/>
          </p:cNvSpPr>
          <p:nvPr/>
        </p:nvSpPr>
        <p:spPr bwMode="auto">
          <a:xfrm rot="19793114" flipV="1">
            <a:off x="2006439" y="4505833"/>
            <a:ext cx="1420813" cy="84648"/>
          </a:xfrm>
          <a:prstGeom prst="rightArrow">
            <a:avLst>
              <a:gd name="adj1" fmla="val 50000"/>
              <a:gd name="adj2" fmla="val 509752"/>
            </a:avLst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419475" y="5229225"/>
            <a:ext cx="2484438" cy="1295400"/>
          </a:xfrm>
          <a:prstGeom prst="roundRect">
            <a:avLst/>
          </a:prstGeom>
          <a:noFill/>
          <a:ln>
            <a:solidFill>
              <a:schemeClr val="tx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57" name="Номер слайда 9"/>
          <p:cNvSpPr txBox="1">
            <a:spLocks noGrp="1"/>
          </p:cNvSpPr>
          <p:nvPr/>
        </p:nvSpPr>
        <p:spPr bwMode="auto">
          <a:xfrm>
            <a:off x="5786438" y="6572250"/>
            <a:ext cx="21336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ru-RU" sz="900" b="1" i="1">
                <a:latin typeface="Times New Roman" pitchFamily="18" charset="0"/>
                <a:cs typeface="Times New Roman" pitchFamily="18" charset="0"/>
              </a:rPr>
              <a:t>слайд  № 7</a:t>
            </a:r>
            <a:endParaRPr lang="ru-RU" i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42938" y="1428750"/>
            <a:ext cx="8215312" cy="50720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68313" y="3860800"/>
            <a:ext cx="8429625" cy="2571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0244" name="Заголовок 8"/>
          <p:cNvSpPr>
            <a:spLocks noGrp="1"/>
          </p:cNvSpPr>
          <p:nvPr>
            <p:ph type="title" idx="4294967295"/>
          </p:nvPr>
        </p:nvSpPr>
        <p:spPr>
          <a:xfrm>
            <a:off x="900113" y="0"/>
            <a:ext cx="7654925" cy="993775"/>
          </a:xfrm>
        </p:spPr>
        <p:txBody>
          <a:bodyPr/>
          <a:lstStyle/>
          <a:p>
            <a:pPr algn="ctr"/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IV</a:t>
            </a:r>
            <a:r>
              <a:rPr sz="1800" smtClean="0">
                <a:latin typeface="Times New Roman" pitchFamily="18" charset="0"/>
                <a:cs typeface="Times New Roman" pitchFamily="18" charset="0"/>
              </a:rPr>
              <a:t> этап</a:t>
            </a:r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sz="1800" smtClean="0">
                <a:latin typeface="Times New Roman" pitchFamily="18" charset="0"/>
                <a:cs typeface="Times New Roman" pitchFamily="18" charset="0"/>
              </a:rPr>
              <a:t>Схема возврата денежных средств </a:t>
            </a:r>
            <a:br>
              <a:rPr sz="1800" smtClean="0">
                <a:latin typeface="Times New Roman" pitchFamily="18" charset="0"/>
                <a:cs typeface="Times New Roman" pitchFamily="18" charset="0"/>
              </a:rPr>
            </a:br>
            <a:r>
              <a:rPr sz="1800" smtClean="0">
                <a:latin typeface="Times New Roman" pitchFamily="18" charset="0"/>
                <a:cs typeface="Times New Roman" pitchFamily="18" charset="0"/>
              </a:rPr>
              <a:t>по Кредитному договору</a:t>
            </a:r>
          </a:p>
        </p:txBody>
      </p:sp>
      <p:sp>
        <p:nvSpPr>
          <p:cNvPr id="10245" name="TextBox 26"/>
          <p:cNvSpPr txBox="1">
            <a:spLocks noChangeArrowheads="1"/>
          </p:cNvSpPr>
          <p:nvPr/>
        </p:nvSpPr>
        <p:spPr bwMode="auto">
          <a:xfrm>
            <a:off x="2571750" y="2643188"/>
            <a:ext cx="714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4352" name="AutoShape 37"/>
          <p:cNvSpPr>
            <a:spLocks noChangeArrowheads="1"/>
          </p:cNvSpPr>
          <p:nvPr/>
        </p:nvSpPr>
        <p:spPr bwMode="auto">
          <a:xfrm rot="13700632" flipV="1">
            <a:off x="1457325" y="4789488"/>
            <a:ext cx="3292475" cy="79375"/>
          </a:xfrm>
          <a:prstGeom prst="rightArrow">
            <a:avLst>
              <a:gd name="adj1" fmla="val 50000"/>
              <a:gd name="adj2" fmla="val 591304"/>
            </a:avLst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249" name="Rectangle 39"/>
          <p:cNvSpPr>
            <a:spLocks noChangeArrowheads="1"/>
          </p:cNvSpPr>
          <p:nvPr/>
        </p:nvSpPr>
        <p:spPr bwMode="auto">
          <a:xfrm>
            <a:off x="1835150" y="5589588"/>
            <a:ext cx="1727200" cy="36195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>
                <a:latin typeface="Times New Roman" pitchFamily="18" charset="0"/>
                <a:cs typeface="Times New Roman" pitchFamily="18" charset="0"/>
              </a:rPr>
              <a:t>Возврат</a:t>
            </a:r>
          </a:p>
          <a:p>
            <a:pPr algn="ctr"/>
            <a:r>
              <a:rPr lang="ru-RU" sz="1400">
                <a:latin typeface="Times New Roman" pitchFamily="18" charset="0"/>
                <a:cs typeface="Times New Roman" pitchFamily="18" charset="0"/>
              </a:rPr>
              <a:t> суммы кредита</a:t>
            </a:r>
          </a:p>
        </p:txBody>
      </p:sp>
      <p:sp>
        <p:nvSpPr>
          <p:cNvPr id="10250" name="Rectangle 40"/>
          <p:cNvSpPr>
            <a:spLocks noChangeArrowheads="1"/>
          </p:cNvSpPr>
          <p:nvPr/>
        </p:nvSpPr>
        <p:spPr bwMode="auto">
          <a:xfrm>
            <a:off x="3851275" y="4724400"/>
            <a:ext cx="1582738" cy="36195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>
                <a:latin typeface="Times New Roman" pitchFamily="18" charset="0"/>
                <a:cs typeface="Times New Roman" pitchFamily="18" charset="0"/>
              </a:rPr>
              <a:t>Уплата %</a:t>
            </a:r>
          </a:p>
          <a:p>
            <a:pPr algn="ctr"/>
            <a:r>
              <a:rPr lang="ru-RU" sz="1400">
                <a:latin typeface="Times New Roman" pitchFamily="18" charset="0"/>
                <a:cs typeface="Times New Roman" pitchFamily="18" charset="0"/>
              </a:rPr>
              <a:t> по кредиту</a:t>
            </a:r>
          </a:p>
        </p:txBody>
      </p:sp>
      <p:sp>
        <p:nvSpPr>
          <p:cNvPr id="10251" name="Rectangle 42"/>
          <p:cNvSpPr>
            <a:spLocks noChangeArrowheads="1"/>
          </p:cNvSpPr>
          <p:nvPr/>
        </p:nvSpPr>
        <p:spPr bwMode="auto">
          <a:xfrm>
            <a:off x="6875463" y="3500438"/>
            <a:ext cx="1584325" cy="36195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>
                <a:latin typeface="Times New Roman" pitchFamily="18" charset="0"/>
                <a:cs typeface="Times New Roman" pitchFamily="18" charset="0"/>
              </a:rPr>
              <a:t>Отчетность</a:t>
            </a:r>
          </a:p>
          <a:p>
            <a:pPr algn="ctr"/>
            <a:r>
              <a:rPr lang="ru-RU" sz="1400">
                <a:latin typeface="Times New Roman" pitchFamily="18" charset="0"/>
                <a:cs typeface="Times New Roman" pitchFamily="18" charset="0"/>
              </a:rPr>
              <a:t> об исполнении </a:t>
            </a:r>
          </a:p>
          <a:p>
            <a:pPr algn="ctr"/>
            <a:r>
              <a:rPr lang="ru-RU" sz="1400">
                <a:latin typeface="Times New Roman" pitchFamily="18" charset="0"/>
                <a:cs typeface="Times New Roman" pitchFamily="18" charset="0"/>
              </a:rPr>
              <a:t>кредитных договоров</a:t>
            </a:r>
          </a:p>
          <a:p>
            <a:pPr algn="ctr"/>
            <a:r>
              <a:rPr lang="ru-RU" sz="1400">
                <a:latin typeface="Times New Roman" pitchFamily="18" charset="0"/>
                <a:cs typeface="Times New Roman" pitchFamily="18" charset="0"/>
              </a:rPr>
              <a:t>(подекадно)</a:t>
            </a:r>
          </a:p>
        </p:txBody>
      </p:sp>
      <p:sp>
        <p:nvSpPr>
          <p:cNvPr id="2" name="Блок-схема: процесс 36"/>
          <p:cNvSpPr>
            <a:spLocks noChangeArrowheads="1"/>
          </p:cNvSpPr>
          <p:nvPr/>
        </p:nvSpPr>
        <p:spPr bwMode="auto">
          <a:xfrm>
            <a:off x="179388" y="1484313"/>
            <a:ext cx="3240087" cy="1943100"/>
          </a:xfrm>
          <a:prstGeom prst="flowChartProcess">
            <a:avLst/>
          </a:prstGeom>
          <a:solidFill>
            <a:srgbClr val="704458"/>
          </a:solidFill>
          <a:ln w="3175" algn="ctr">
            <a:solidFill>
              <a:schemeClr val="tx1"/>
            </a:solidFill>
            <a:prstDash val="sysDash"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тер. орган ФК</a:t>
            </a:r>
          </a:p>
          <a:p>
            <a:pPr algn="ctr">
              <a:defRPr/>
            </a:pPr>
            <a:endParaRPr lang="ru-RU" sz="2000" dirty="0">
              <a:latin typeface="Calibri" pitchFamily="34" charset="0"/>
            </a:endParaRPr>
          </a:p>
          <a:p>
            <a:pPr algn="ctr">
              <a:defRPr/>
            </a:pPr>
            <a:endParaRPr lang="ru-RU" sz="2000" dirty="0">
              <a:latin typeface="Calibri" pitchFamily="34" charset="0"/>
            </a:endParaRPr>
          </a:p>
          <a:p>
            <a:pPr algn="ctr">
              <a:defRPr/>
            </a:pPr>
            <a:endParaRPr lang="ru-RU" sz="2000" dirty="0">
              <a:latin typeface="Calibri" pitchFamily="34" charset="0"/>
            </a:endParaRPr>
          </a:p>
          <a:p>
            <a:pPr algn="ctr">
              <a:defRPr/>
            </a:pPr>
            <a:endParaRPr lang="ru-RU" sz="2000" dirty="0">
              <a:latin typeface="Calibri" pitchFamily="34" charset="0"/>
            </a:endParaRPr>
          </a:p>
        </p:txBody>
      </p:sp>
      <p:sp>
        <p:nvSpPr>
          <p:cNvPr id="23" name="Блок-схема: альтернативный процесс 59"/>
          <p:cNvSpPr/>
          <p:nvPr/>
        </p:nvSpPr>
        <p:spPr>
          <a:xfrm>
            <a:off x="323850" y="2278063"/>
            <a:ext cx="1008063" cy="428625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  <a:prstDash val="sysDot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40201</a:t>
            </a:r>
          </a:p>
        </p:txBody>
      </p:sp>
      <p:sp>
        <p:nvSpPr>
          <p:cNvPr id="24" name="Блок-схема: альтернативный процесс 59"/>
          <p:cNvSpPr/>
          <p:nvPr/>
        </p:nvSpPr>
        <p:spPr>
          <a:xfrm>
            <a:off x="323850" y="2784351"/>
            <a:ext cx="1008063" cy="428625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  <a:prstDash val="sysDot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40204</a:t>
            </a:r>
          </a:p>
        </p:txBody>
      </p:sp>
      <p:sp>
        <p:nvSpPr>
          <p:cNvPr id="25" name="AutoShape 36"/>
          <p:cNvSpPr>
            <a:spLocks noChangeArrowheads="1"/>
          </p:cNvSpPr>
          <p:nvPr/>
        </p:nvSpPr>
        <p:spPr bwMode="auto">
          <a:xfrm rot="20332558">
            <a:off x="1314815" y="2496929"/>
            <a:ext cx="900000" cy="71437"/>
          </a:xfrm>
          <a:prstGeom prst="rightArrow">
            <a:avLst>
              <a:gd name="adj1" fmla="val 50000"/>
              <a:gd name="adj2" fmla="val 591304"/>
            </a:avLst>
          </a:prstGeom>
          <a:solidFill>
            <a:schemeClr val="accent3">
              <a:lumMod val="9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AutoShape 36"/>
          <p:cNvSpPr>
            <a:spLocks noChangeArrowheads="1"/>
          </p:cNvSpPr>
          <p:nvPr/>
        </p:nvSpPr>
        <p:spPr bwMode="auto">
          <a:xfrm rot="210731">
            <a:off x="1333395" y="2739688"/>
            <a:ext cx="1008000" cy="72000"/>
          </a:xfrm>
          <a:prstGeom prst="rightArrow">
            <a:avLst>
              <a:gd name="adj1" fmla="val 50000"/>
              <a:gd name="adj2" fmla="val 591304"/>
            </a:avLst>
          </a:prstGeom>
          <a:solidFill>
            <a:schemeClr val="accent3">
              <a:lumMod val="9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7" name="Блок-схема: альтернативный процесс 59"/>
          <p:cNvSpPr/>
          <p:nvPr/>
        </p:nvSpPr>
        <p:spPr>
          <a:xfrm>
            <a:off x="2339975" y="2060575"/>
            <a:ext cx="1008063" cy="428625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  <a:prstDash val="sysDot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40105</a:t>
            </a:r>
          </a:p>
        </p:txBody>
      </p:sp>
      <p:sp>
        <p:nvSpPr>
          <p:cNvPr id="28" name="Блок-схема: альтернативный процесс 59"/>
          <p:cNvSpPr/>
          <p:nvPr/>
        </p:nvSpPr>
        <p:spPr>
          <a:xfrm>
            <a:off x="2339975" y="2708275"/>
            <a:ext cx="1008063" cy="428625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  <a:prstDash val="sysDot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40101</a:t>
            </a:r>
          </a:p>
        </p:txBody>
      </p:sp>
      <p:sp>
        <p:nvSpPr>
          <p:cNvPr id="10257" name="AutoShape 41"/>
          <p:cNvSpPr>
            <a:spLocks noChangeArrowheads="1"/>
          </p:cNvSpPr>
          <p:nvPr/>
        </p:nvSpPr>
        <p:spPr bwMode="auto">
          <a:xfrm rot="10800000">
            <a:off x="6732588" y="3068638"/>
            <a:ext cx="71437" cy="865187"/>
          </a:xfrm>
          <a:prstGeom prst="downArrow">
            <a:avLst>
              <a:gd name="adj1" fmla="val 50000"/>
              <a:gd name="adj2" fmla="val 377802"/>
            </a:avLst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31" name="AutoShape 2"/>
          <p:cNvSpPr>
            <a:spLocks noChangeArrowheads="1"/>
          </p:cNvSpPr>
          <p:nvPr/>
        </p:nvSpPr>
        <p:spPr bwMode="auto">
          <a:xfrm rot="16200000">
            <a:off x="3024237" y="3609182"/>
            <a:ext cx="647700" cy="144462"/>
          </a:xfrm>
          <a:prstGeom prst="mathMinus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279" name="Rectangle 42"/>
          <p:cNvSpPr>
            <a:spLocks noChangeArrowheads="1"/>
          </p:cNvSpPr>
          <p:nvPr/>
        </p:nvSpPr>
        <p:spPr bwMode="auto">
          <a:xfrm>
            <a:off x="3851275" y="2349500"/>
            <a:ext cx="1152525" cy="360363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>
                <a:latin typeface="Times New Roman" pitchFamily="18" charset="0"/>
                <a:cs typeface="Times New Roman" pitchFamily="18" charset="0"/>
              </a:rPr>
              <a:t>Перечисление </a:t>
            </a:r>
          </a:p>
          <a:p>
            <a:pPr algn="ctr"/>
            <a:r>
              <a:rPr lang="ru-RU" sz="1400">
                <a:latin typeface="Times New Roman" pitchFamily="18" charset="0"/>
                <a:cs typeface="Times New Roman" pitchFamily="18" charset="0"/>
              </a:rPr>
              <a:t>средств</a:t>
            </a:r>
          </a:p>
        </p:txBody>
      </p:sp>
      <p:sp>
        <p:nvSpPr>
          <p:cNvPr id="29" name="AutoShape 37"/>
          <p:cNvSpPr>
            <a:spLocks noChangeArrowheads="1"/>
          </p:cNvSpPr>
          <p:nvPr/>
        </p:nvSpPr>
        <p:spPr bwMode="auto">
          <a:xfrm rot="13700632">
            <a:off x="2197101" y="4459287"/>
            <a:ext cx="2773362" cy="93663"/>
          </a:xfrm>
          <a:prstGeom prst="rightArrow">
            <a:avLst>
              <a:gd name="adj1" fmla="val 50000"/>
              <a:gd name="adj2" fmla="val 591304"/>
            </a:avLst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32" name="AutoShape 2"/>
          <p:cNvSpPr>
            <a:spLocks noChangeArrowheads="1"/>
          </p:cNvSpPr>
          <p:nvPr/>
        </p:nvSpPr>
        <p:spPr bwMode="auto">
          <a:xfrm rot="10800000">
            <a:off x="2771775" y="3860800"/>
            <a:ext cx="4608513" cy="144463"/>
          </a:xfrm>
          <a:prstGeom prst="mathMinus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35" name="Rectangle 15"/>
          <p:cNvSpPr>
            <a:spLocks noChangeArrowheads="1"/>
          </p:cNvSpPr>
          <p:nvPr/>
        </p:nvSpPr>
        <p:spPr bwMode="auto">
          <a:xfrm>
            <a:off x="5795963" y="1557338"/>
            <a:ext cx="2520950" cy="1500187"/>
          </a:xfrm>
          <a:prstGeom prst="rect">
            <a:avLst/>
          </a:prstGeom>
          <a:solidFill>
            <a:srgbClr val="704458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Ctr="1"/>
          <a:lstStyle/>
          <a:p>
            <a:pPr algn="ctr">
              <a:defRPr/>
            </a:pPr>
            <a:endParaRPr lang="ru-RU" sz="1100" dirty="0"/>
          </a:p>
          <a:p>
            <a:pPr algn="ctr"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    </a:t>
            </a:r>
          </a:p>
          <a:p>
            <a:pPr algn="ctr">
              <a:defRPr/>
            </a:pP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ЦА ФК</a:t>
            </a:r>
          </a:p>
        </p:txBody>
      </p:sp>
      <p:sp>
        <p:nvSpPr>
          <p:cNvPr id="38" name="Блок-схема: альтернативный процесс 37"/>
          <p:cNvSpPr/>
          <p:nvPr/>
        </p:nvSpPr>
        <p:spPr>
          <a:xfrm>
            <a:off x="6516688" y="2636838"/>
            <a:ext cx="1428750" cy="357187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 w="6350" cap="sq">
            <a:solidFill>
              <a:schemeClr val="tx1">
                <a:lumMod val="95000"/>
                <a:lumOff val="5000"/>
              </a:schemeClr>
            </a:solidFill>
            <a:prstDash val="sysDash"/>
            <a:miter lim="800000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УФБО</a:t>
            </a:r>
          </a:p>
        </p:txBody>
      </p:sp>
      <p:sp>
        <p:nvSpPr>
          <p:cNvPr id="30" name="Блок-схема: альтернативный процесс 59"/>
          <p:cNvSpPr/>
          <p:nvPr/>
        </p:nvSpPr>
        <p:spPr>
          <a:xfrm>
            <a:off x="5867400" y="2133600"/>
            <a:ext cx="792163" cy="428625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  <a:prstDash val="sysDot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Счет 40105</a:t>
            </a:r>
          </a:p>
        </p:txBody>
      </p:sp>
      <p:sp>
        <p:nvSpPr>
          <p:cNvPr id="36" name="AutoShape 41"/>
          <p:cNvSpPr>
            <a:spLocks noChangeArrowheads="1"/>
          </p:cNvSpPr>
          <p:nvPr/>
        </p:nvSpPr>
        <p:spPr bwMode="auto">
          <a:xfrm rot="15745138">
            <a:off x="4618155" y="1435977"/>
            <a:ext cx="62225" cy="2625725"/>
          </a:xfrm>
          <a:prstGeom prst="downArrow">
            <a:avLst>
              <a:gd name="adj1" fmla="val 50000"/>
              <a:gd name="adj2" fmla="val 377775"/>
            </a:avLst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4355" name="AutoShape 41"/>
          <p:cNvSpPr>
            <a:spLocks noChangeArrowheads="1"/>
          </p:cNvSpPr>
          <p:nvPr/>
        </p:nvSpPr>
        <p:spPr bwMode="auto">
          <a:xfrm rot="16432466">
            <a:off x="4580732" y="980281"/>
            <a:ext cx="77788" cy="2543175"/>
          </a:xfrm>
          <a:prstGeom prst="downArrow">
            <a:avLst>
              <a:gd name="adj1" fmla="val 50000"/>
              <a:gd name="adj2" fmla="val 377775"/>
            </a:avLst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267" name="Rectangle 4"/>
          <p:cNvSpPr>
            <a:spLocks noChangeArrowheads="1"/>
          </p:cNvSpPr>
          <p:nvPr/>
        </p:nvSpPr>
        <p:spPr bwMode="auto">
          <a:xfrm>
            <a:off x="4211638" y="5157788"/>
            <a:ext cx="2088554" cy="1285875"/>
          </a:xfrm>
          <a:prstGeom prst="rect">
            <a:avLst/>
          </a:prstGeom>
          <a:solidFill>
            <a:srgbClr val="704458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Заемщик</a:t>
            </a:r>
          </a:p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(в лице</a:t>
            </a:r>
          </a:p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уполномоченного</a:t>
            </a:r>
          </a:p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органа)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04" name="Номер слайда 9"/>
          <p:cNvSpPr txBox="1">
            <a:spLocks noGrp="1"/>
          </p:cNvSpPr>
          <p:nvPr/>
        </p:nvSpPr>
        <p:spPr bwMode="auto">
          <a:xfrm>
            <a:off x="5786438" y="6572250"/>
            <a:ext cx="21336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ru-RU" sz="900" b="1" i="1">
                <a:latin typeface="Times New Roman" pitchFamily="18" charset="0"/>
                <a:cs typeface="Times New Roman" pitchFamily="18" charset="0"/>
              </a:rPr>
              <a:t>слайд  № 8</a:t>
            </a:r>
            <a:endParaRPr lang="ru-RU" i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15"/>
          <p:cNvSpPr>
            <a:spLocks noChangeArrowheads="1"/>
          </p:cNvSpPr>
          <p:nvPr/>
        </p:nvSpPr>
        <p:spPr bwMode="auto">
          <a:xfrm>
            <a:off x="6623050" y="1628775"/>
            <a:ext cx="2270125" cy="1501775"/>
          </a:xfrm>
          <a:prstGeom prst="rect">
            <a:avLst/>
          </a:prstGeom>
          <a:solidFill>
            <a:srgbClr val="704458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Ctr="1"/>
          <a:lstStyle/>
          <a:p>
            <a:pPr algn="ctr">
              <a:defRPr/>
            </a:pPr>
            <a:endParaRPr lang="ru-RU" sz="1050" dirty="0"/>
          </a:p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  </a:t>
            </a:r>
          </a:p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ЦА ФК</a:t>
            </a:r>
          </a:p>
        </p:txBody>
      </p:sp>
      <p:sp>
        <p:nvSpPr>
          <p:cNvPr id="47" name="Блок-схема: альтернативный процесс 46"/>
          <p:cNvSpPr/>
          <p:nvPr/>
        </p:nvSpPr>
        <p:spPr>
          <a:xfrm>
            <a:off x="6948488" y="2708275"/>
            <a:ext cx="1428750" cy="357188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 w="6350" cap="sq">
            <a:solidFill>
              <a:schemeClr val="tx1">
                <a:lumMod val="95000"/>
                <a:lumOff val="5000"/>
              </a:schemeClr>
            </a:solidFill>
            <a:prstDash val="sysDash"/>
            <a:miter lim="800000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УФБО</a:t>
            </a:r>
          </a:p>
        </p:txBody>
      </p:sp>
      <p:sp>
        <p:nvSpPr>
          <p:cNvPr id="48" name="Блок-схема: альтернативный процесс 59"/>
          <p:cNvSpPr/>
          <p:nvPr/>
        </p:nvSpPr>
        <p:spPr>
          <a:xfrm>
            <a:off x="6659563" y="2060575"/>
            <a:ext cx="792162" cy="428625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  <a:prstDash val="sysDot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Счет 40105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42938" y="1428750"/>
            <a:ext cx="8215312" cy="50720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00063" y="3857625"/>
            <a:ext cx="8429625" cy="2571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1277" name="Заголовок 8"/>
          <p:cNvSpPr>
            <a:spLocks noGrp="1"/>
          </p:cNvSpPr>
          <p:nvPr>
            <p:ph type="title" idx="4294967295"/>
          </p:nvPr>
        </p:nvSpPr>
        <p:spPr>
          <a:xfrm>
            <a:off x="971550" y="0"/>
            <a:ext cx="7129463" cy="993775"/>
          </a:xfrm>
        </p:spPr>
        <p:txBody>
          <a:bodyPr/>
          <a:lstStyle/>
          <a:p>
            <a:pPr algn="ctr"/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V </a:t>
            </a:r>
            <a:r>
              <a:rPr sz="1800" smtClean="0">
                <a:latin typeface="Times New Roman" pitchFamily="18" charset="0"/>
                <a:cs typeface="Times New Roman" pitchFamily="18" charset="0"/>
              </a:rPr>
              <a:t>этап</a:t>
            </a:r>
            <a:r>
              <a:rPr lang="en-US" sz="180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sz="1800" smtClean="0">
                <a:latin typeface="Times New Roman" pitchFamily="18" charset="0"/>
                <a:cs typeface="Times New Roman" pitchFamily="18" charset="0"/>
              </a:rPr>
              <a:t>Схема взыскания задолженности </a:t>
            </a:r>
            <a:br>
              <a:rPr sz="1800" smtClean="0">
                <a:latin typeface="Times New Roman" pitchFamily="18" charset="0"/>
                <a:cs typeface="Times New Roman" pitchFamily="18" charset="0"/>
              </a:rPr>
            </a:br>
            <a:r>
              <a:rPr sz="1800" smtClean="0">
                <a:latin typeface="Times New Roman" pitchFamily="18" charset="0"/>
                <a:cs typeface="Times New Roman" pitchFamily="18" charset="0"/>
              </a:rPr>
              <a:t>по Кредитному договору</a:t>
            </a:r>
          </a:p>
        </p:txBody>
      </p:sp>
      <p:sp>
        <p:nvSpPr>
          <p:cNvPr id="11272" name="Прямоугольник 9"/>
          <p:cNvSpPr>
            <a:spLocks noChangeArrowheads="1"/>
          </p:cNvSpPr>
          <p:nvPr/>
        </p:nvSpPr>
        <p:spPr bwMode="auto">
          <a:xfrm>
            <a:off x="1908175" y="1412875"/>
            <a:ext cx="2663825" cy="2376488"/>
          </a:xfrm>
          <a:prstGeom prst="rect">
            <a:avLst/>
          </a:prstGeom>
          <a:solidFill>
            <a:srgbClr val="704458"/>
          </a:solidFill>
          <a:ln w="3175" algn="ctr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/>
          <a:lstStyle/>
          <a:p>
            <a:pPr algn="ctr">
              <a:defRPr/>
            </a:pPr>
            <a:endParaRPr lang="ru-RU" dirty="0">
              <a:latin typeface="Calibri" pitchFamily="34" charset="0"/>
            </a:endParaRPr>
          </a:p>
          <a:p>
            <a:pPr algn="ctr">
              <a:defRPr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тер. орган ФК</a:t>
            </a:r>
          </a:p>
          <a:p>
            <a:pPr algn="ctr">
              <a:defRPr/>
            </a:pPr>
            <a:endParaRPr lang="ru-RU" sz="1400" dirty="0">
              <a:latin typeface="Times New Roman" pitchFamily="18" charset="0"/>
            </a:endParaRPr>
          </a:p>
          <a:p>
            <a:pPr algn="ctr">
              <a:defRPr/>
            </a:pPr>
            <a:endParaRPr lang="ru-RU" sz="1400" dirty="0">
              <a:latin typeface="Times New Roman" pitchFamily="18" charset="0"/>
            </a:endParaRPr>
          </a:p>
        </p:txBody>
      </p:sp>
      <p:sp>
        <p:nvSpPr>
          <p:cNvPr id="11281" name="TextBox 26"/>
          <p:cNvSpPr txBox="1">
            <a:spLocks noChangeArrowheads="1"/>
          </p:cNvSpPr>
          <p:nvPr/>
        </p:nvSpPr>
        <p:spPr bwMode="auto">
          <a:xfrm>
            <a:off x="2571750" y="2643188"/>
            <a:ext cx="714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44" name="Блок-схема: альтернативный процесс 43"/>
          <p:cNvSpPr/>
          <p:nvPr/>
        </p:nvSpPr>
        <p:spPr>
          <a:xfrm>
            <a:off x="3348038" y="2636838"/>
            <a:ext cx="1008062" cy="431800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  <a:prstDash val="sysDot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40201</a:t>
            </a:r>
          </a:p>
        </p:txBody>
      </p:sp>
      <p:sp>
        <p:nvSpPr>
          <p:cNvPr id="11285" name="Rectangle 19"/>
          <p:cNvSpPr>
            <a:spLocks noChangeArrowheads="1"/>
          </p:cNvSpPr>
          <p:nvPr/>
        </p:nvSpPr>
        <p:spPr bwMode="auto">
          <a:xfrm>
            <a:off x="468313" y="4149725"/>
            <a:ext cx="935037" cy="64770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>
                <a:latin typeface="Times New Roman" pitchFamily="18" charset="0"/>
                <a:cs typeface="Times New Roman" pitchFamily="18" charset="0"/>
              </a:rPr>
              <a:t>Перечисление налоговых </a:t>
            </a:r>
          </a:p>
          <a:p>
            <a:pPr algn="ctr"/>
            <a:r>
              <a:rPr lang="ru-RU" sz="1200">
                <a:latin typeface="Times New Roman" pitchFamily="18" charset="0"/>
                <a:cs typeface="Times New Roman" pitchFamily="18" charset="0"/>
              </a:rPr>
              <a:t>и неналоговых </a:t>
            </a:r>
          </a:p>
          <a:p>
            <a:pPr algn="ctr"/>
            <a:r>
              <a:rPr lang="ru-RU" sz="1200">
                <a:latin typeface="Times New Roman" pitchFamily="18" charset="0"/>
                <a:cs typeface="Times New Roman" pitchFamily="18" charset="0"/>
              </a:rPr>
              <a:t>доходов Заемщику</a:t>
            </a:r>
          </a:p>
        </p:txBody>
      </p:sp>
      <p:sp>
        <p:nvSpPr>
          <p:cNvPr id="11276" name="Блок-схема: процесс 36"/>
          <p:cNvSpPr>
            <a:spLocks noChangeArrowheads="1"/>
          </p:cNvSpPr>
          <p:nvPr/>
        </p:nvSpPr>
        <p:spPr bwMode="auto">
          <a:xfrm>
            <a:off x="539750" y="5229225"/>
            <a:ext cx="2808288" cy="865188"/>
          </a:xfrm>
          <a:prstGeom prst="flowChartProcess">
            <a:avLst/>
          </a:prstGeom>
          <a:solidFill>
            <a:srgbClr val="704458"/>
          </a:solidFill>
          <a:ln w="3175" algn="ctr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algn="ctr"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Налогоплательщики</a:t>
            </a:r>
          </a:p>
          <a:p>
            <a:pPr algn="ctr"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AutoShape 49"/>
          <p:cNvSpPr>
            <a:spLocks noChangeArrowheads="1"/>
          </p:cNvSpPr>
          <p:nvPr/>
        </p:nvSpPr>
        <p:spPr bwMode="auto">
          <a:xfrm rot="13374111">
            <a:off x="4181475" y="4479925"/>
            <a:ext cx="2052638" cy="58738"/>
          </a:xfrm>
          <a:prstGeom prst="leftArrow">
            <a:avLst>
              <a:gd name="adj1" fmla="val 50000"/>
              <a:gd name="adj2" fmla="val 510991"/>
            </a:avLst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38" name="AutoShape 49"/>
          <p:cNvSpPr>
            <a:spLocks noChangeArrowheads="1"/>
          </p:cNvSpPr>
          <p:nvPr/>
        </p:nvSpPr>
        <p:spPr bwMode="auto">
          <a:xfrm rot="7724364" flipV="1">
            <a:off x="867569" y="4464844"/>
            <a:ext cx="1803400" cy="46038"/>
          </a:xfrm>
          <a:prstGeom prst="leftArrow">
            <a:avLst>
              <a:gd name="adj1" fmla="val 50000"/>
              <a:gd name="adj2" fmla="val 510991"/>
            </a:avLst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39" name="Блок-схема: альтернативный процесс 38"/>
          <p:cNvSpPr/>
          <p:nvPr/>
        </p:nvSpPr>
        <p:spPr>
          <a:xfrm>
            <a:off x="3348038" y="3213100"/>
            <a:ext cx="1008062" cy="431800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  <a:prstDash val="sysDot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40204</a:t>
            </a:r>
          </a:p>
        </p:txBody>
      </p:sp>
      <p:sp>
        <p:nvSpPr>
          <p:cNvPr id="40" name="Блок-схема: альтернативный процесс 39"/>
          <p:cNvSpPr/>
          <p:nvPr/>
        </p:nvSpPr>
        <p:spPr>
          <a:xfrm>
            <a:off x="2051050" y="3213100"/>
            <a:ext cx="1008063" cy="431800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  <a:prstDash val="sysDot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40101</a:t>
            </a:r>
          </a:p>
        </p:txBody>
      </p:sp>
      <p:sp>
        <p:nvSpPr>
          <p:cNvPr id="11301" name="Rectangle 19"/>
          <p:cNvSpPr>
            <a:spLocks noChangeArrowheads="1"/>
          </p:cNvSpPr>
          <p:nvPr/>
        </p:nvSpPr>
        <p:spPr bwMode="auto">
          <a:xfrm>
            <a:off x="5148263" y="4508500"/>
            <a:ext cx="1582737" cy="36195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>
                <a:latin typeface="Times New Roman" pitchFamily="18" charset="0"/>
                <a:cs typeface="Times New Roman" pitchFamily="18" charset="0"/>
              </a:rPr>
              <a:t>Выписки</a:t>
            </a:r>
          </a:p>
        </p:txBody>
      </p:sp>
      <p:sp>
        <p:nvSpPr>
          <p:cNvPr id="11282" name="Text Box 36"/>
          <p:cNvSpPr>
            <a:spLocks noChangeArrowheads="1"/>
          </p:cNvSpPr>
          <p:nvPr/>
        </p:nvSpPr>
        <p:spPr bwMode="auto">
          <a:xfrm>
            <a:off x="34925" y="1557338"/>
            <a:ext cx="1800225" cy="1384300"/>
          </a:xfrm>
          <a:prstGeom prst="wedgeRectCallout">
            <a:avLst>
              <a:gd name="adj1" fmla="val 52310"/>
              <a:gd name="adj2" fmla="val 59861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Приказ о взыскании </a:t>
            </a:r>
          </a:p>
          <a:p>
            <a:pPr>
              <a:defRPr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задолженности по кредиту (на 2 раб. день)</a:t>
            </a:r>
            <a:r>
              <a:rPr lang="ru-RU" sz="1200" dirty="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defRPr/>
            </a:pPr>
            <a:r>
              <a:rPr lang="ru-RU" sz="1200" dirty="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2) Взыскание за счет доходов (на следующий рабочий день после приказа)</a:t>
            </a:r>
          </a:p>
        </p:txBody>
      </p:sp>
      <p:sp>
        <p:nvSpPr>
          <p:cNvPr id="11303" name="Rectangle 21"/>
          <p:cNvSpPr>
            <a:spLocks noChangeArrowheads="1"/>
          </p:cNvSpPr>
          <p:nvPr/>
        </p:nvSpPr>
        <p:spPr bwMode="auto">
          <a:xfrm>
            <a:off x="4716463" y="2924175"/>
            <a:ext cx="1944687" cy="36195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>
                <a:latin typeface="Times New Roman" pitchFamily="18" charset="0"/>
                <a:cs typeface="Times New Roman" pitchFamily="18" charset="0"/>
              </a:rPr>
              <a:t>Отчетность о взыскании </a:t>
            </a:r>
          </a:p>
          <a:p>
            <a:pPr algn="ctr"/>
            <a:r>
              <a:rPr lang="ru-RU" sz="1200">
                <a:latin typeface="Times New Roman" pitchFamily="18" charset="0"/>
                <a:cs typeface="Times New Roman" pitchFamily="18" charset="0"/>
              </a:rPr>
              <a:t>задолженности (подекадно)</a:t>
            </a:r>
          </a:p>
        </p:txBody>
      </p:sp>
      <p:sp>
        <p:nvSpPr>
          <p:cNvPr id="11304" name="Rectangle 21"/>
          <p:cNvSpPr>
            <a:spLocks noChangeArrowheads="1"/>
          </p:cNvSpPr>
          <p:nvPr/>
        </p:nvSpPr>
        <p:spPr bwMode="auto">
          <a:xfrm>
            <a:off x="4716463" y="1916113"/>
            <a:ext cx="1944687" cy="36195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>
                <a:latin typeface="Times New Roman" pitchFamily="18" charset="0"/>
                <a:cs typeface="Times New Roman" pitchFamily="18" charset="0"/>
              </a:rPr>
              <a:t>Возврат задолженности</a:t>
            </a:r>
          </a:p>
        </p:txBody>
      </p:sp>
      <p:sp>
        <p:nvSpPr>
          <p:cNvPr id="49" name="Блок-схема: альтернативный процесс 48"/>
          <p:cNvSpPr/>
          <p:nvPr/>
        </p:nvSpPr>
        <p:spPr>
          <a:xfrm>
            <a:off x="2051050" y="2636838"/>
            <a:ext cx="1008063" cy="431800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  <a:prstDash val="sysDot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40105</a:t>
            </a:r>
          </a:p>
        </p:txBody>
      </p:sp>
      <p:sp>
        <p:nvSpPr>
          <p:cNvPr id="11286" name="Rectangle 4"/>
          <p:cNvSpPr>
            <a:spLocks noChangeArrowheads="1"/>
          </p:cNvSpPr>
          <p:nvPr/>
        </p:nvSpPr>
        <p:spPr bwMode="auto">
          <a:xfrm>
            <a:off x="6011863" y="5084763"/>
            <a:ext cx="1911350" cy="1285875"/>
          </a:xfrm>
          <a:prstGeom prst="rect">
            <a:avLst/>
          </a:prstGeom>
          <a:solidFill>
            <a:srgbClr val="704458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Заемщик</a:t>
            </a:r>
          </a:p>
          <a:p>
            <a:pPr algn="ctr">
              <a:defRPr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(в лице</a:t>
            </a:r>
          </a:p>
          <a:p>
            <a:pPr algn="ctr">
              <a:defRPr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уполномоченного</a:t>
            </a:r>
          </a:p>
          <a:p>
            <a:pPr algn="ctr">
              <a:defRPr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органа)</a:t>
            </a:r>
            <a:endParaRPr lang="ru-RU" sz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AutoShape 49"/>
          <p:cNvSpPr>
            <a:spLocks noChangeArrowheads="1"/>
          </p:cNvSpPr>
          <p:nvPr/>
        </p:nvSpPr>
        <p:spPr bwMode="auto">
          <a:xfrm rot="10800000">
            <a:off x="4643438" y="2276475"/>
            <a:ext cx="1944687" cy="71438"/>
          </a:xfrm>
          <a:prstGeom prst="leftArrow">
            <a:avLst>
              <a:gd name="adj1" fmla="val 50000"/>
              <a:gd name="adj2" fmla="val 510991"/>
            </a:avLst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2" name="AutoShape 49"/>
          <p:cNvSpPr>
            <a:spLocks noChangeArrowheads="1"/>
          </p:cNvSpPr>
          <p:nvPr/>
        </p:nvSpPr>
        <p:spPr bwMode="auto">
          <a:xfrm rot="10800000">
            <a:off x="4643438" y="2708275"/>
            <a:ext cx="1944687" cy="71438"/>
          </a:xfrm>
          <a:prstGeom prst="leftArrow">
            <a:avLst>
              <a:gd name="adj1" fmla="val 50000"/>
              <a:gd name="adj2" fmla="val 510991"/>
            </a:avLst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1317" name="Номер слайда 9"/>
          <p:cNvSpPr txBox="1">
            <a:spLocks noGrp="1"/>
          </p:cNvSpPr>
          <p:nvPr/>
        </p:nvSpPr>
        <p:spPr bwMode="auto">
          <a:xfrm>
            <a:off x="5786438" y="6572250"/>
            <a:ext cx="21336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ru-RU" sz="900" b="1" i="1">
                <a:latin typeface="Times New Roman" pitchFamily="18" charset="0"/>
                <a:cs typeface="Times New Roman" pitchFamily="18" charset="0"/>
              </a:rPr>
              <a:t>слайд  № 9</a:t>
            </a:r>
            <a:endParaRPr lang="ru-RU" i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935038"/>
          </a:xfrm>
        </p:spPr>
        <p:txBody>
          <a:bodyPr/>
          <a:lstStyle/>
          <a:p>
            <a:pPr algn="ctr"/>
            <a:r>
              <a:rPr sz="1800" smtClean="0">
                <a:latin typeface="Times New Roman" pitchFamily="18" charset="0"/>
                <a:cs typeface="Times New Roman" pitchFamily="18" charset="0"/>
              </a:rPr>
              <a:t>Перечень нормативно-правовых актов по  предоставлению Федеральным казначейством бюджетных кредитов на пополнение остатков средств </a:t>
            </a:r>
            <a:br>
              <a:rPr sz="1800" smtClean="0">
                <a:latin typeface="Times New Roman" pitchFamily="18" charset="0"/>
                <a:cs typeface="Times New Roman" pitchFamily="18" charset="0"/>
              </a:rPr>
            </a:br>
            <a:r>
              <a:rPr sz="1800" smtClean="0">
                <a:latin typeface="Times New Roman" pitchFamily="18" charset="0"/>
                <a:cs typeface="Times New Roman" pitchFamily="18" charset="0"/>
              </a:rPr>
              <a:t>на счетах бюджетов субъектов РФ (местных бюджетов)</a:t>
            </a:r>
          </a:p>
        </p:txBody>
      </p:sp>
      <p:graphicFrame>
        <p:nvGraphicFramePr>
          <p:cNvPr id="6" name="Схема 5"/>
          <p:cNvGraphicFramePr/>
          <p:nvPr/>
        </p:nvGraphicFramePr>
        <p:xfrm>
          <a:off x="107504" y="1196752"/>
          <a:ext cx="8928992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292" name="Прямоугольник 4"/>
          <p:cNvSpPr>
            <a:spLocks noChangeArrowheads="1"/>
          </p:cNvSpPr>
          <p:nvPr/>
        </p:nvSpPr>
        <p:spPr bwMode="auto">
          <a:xfrm>
            <a:off x="755650" y="908050"/>
            <a:ext cx="7416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charset="0"/>
              <a:buNone/>
            </a:pPr>
            <a:r>
              <a:rPr lang="ru-RU" sz="2000" b="1" u="sng">
                <a:latin typeface="Times New Roman" pitchFamily="18" charset="0"/>
                <a:cs typeface="Times New Roman" pitchFamily="18" charset="0"/>
              </a:rPr>
              <a:t>3.  </a:t>
            </a:r>
            <a:r>
              <a:rPr lang="ru-RU" b="1" u="sng">
                <a:latin typeface="Times New Roman" pitchFamily="18" charset="0"/>
                <a:cs typeface="Times New Roman" pitchFamily="18" charset="0"/>
              </a:rPr>
              <a:t>Приказы Федерального казначейства</a:t>
            </a:r>
            <a:r>
              <a:rPr lang="en-US" b="1" u="sng">
                <a:latin typeface="Times New Roman" pitchFamily="18" charset="0"/>
                <a:cs typeface="Times New Roman" pitchFamily="18" charset="0"/>
              </a:rPr>
              <a:t>:</a:t>
            </a:r>
            <a:endParaRPr lang="ru-RU" b="1" u="sng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3" name="Номер слайда 9"/>
          <p:cNvSpPr txBox="1">
            <a:spLocks noGrp="1"/>
          </p:cNvSpPr>
          <p:nvPr/>
        </p:nvSpPr>
        <p:spPr bwMode="auto">
          <a:xfrm>
            <a:off x="5786438" y="6572250"/>
            <a:ext cx="21336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ru-RU" sz="900" b="1" i="1">
                <a:latin typeface="Times New Roman" pitchFamily="18" charset="0"/>
                <a:cs typeface="Times New Roman" pitchFamily="18" charset="0"/>
              </a:rPr>
              <a:t>слайд  № 10</a:t>
            </a:r>
            <a:endParaRPr lang="ru-RU" i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документ 3"/>
          <p:cNvSpPr/>
          <p:nvPr/>
        </p:nvSpPr>
        <p:spPr>
          <a:xfrm>
            <a:off x="1403350" y="5949950"/>
            <a:ext cx="2087563" cy="503238"/>
          </a:xfrm>
          <a:prstGeom prst="flowChartDocument">
            <a:avLst/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Кредитный договор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9388" y="1765300"/>
            <a:ext cx="1143000" cy="400050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1"/>
            </a:solidFill>
            <a:prstDash val="sysDas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ППО «Аналитический учет бюджетных кредитов на пополнение остатков средств на счетах бюджетов субъектов Российской Федерации (местных бюджетов)»</a:t>
            </a:r>
          </a:p>
          <a:p>
            <a:pPr algn="ctr">
              <a:defRPr/>
            </a:pP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94200" y="1628800"/>
            <a:ext cx="1357313" cy="922313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1"/>
            </a:solidFill>
            <a:prstDash val="sysDas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ППО «АС ФК»</a:t>
            </a:r>
          </a:p>
          <a:p>
            <a:pPr algn="ctr">
              <a:defRPr/>
            </a:pP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394450" y="1765300"/>
            <a:ext cx="1428750" cy="785813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1"/>
            </a:solidFill>
            <a:prstDash val="sysDas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ППО «АС ФК»</a:t>
            </a:r>
          </a:p>
          <a:p>
            <a:pPr algn="ctr">
              <a:defRPr/>
            </a:pPr>
            <a:endParaRPr lang="ru-RU" sz="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680325" y="2908300"/>
            <a:ext cx="1214438" cy="3184996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1"/>
            </a:solidFill>
            <a:prstDash val="sysDas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ППО «Аналитический учет бюджетных кредитов на пополнение остатков средств на счетах бюджетов субъектов Российской Федерации (местных бюджетов)»</a:t>
            </a:r>
          </a:p>
          <a:p>
            <a:pPr algn="ctr">
              <a:defRPr/>
            </a:pPr>
            <a:endParaRPr lang="en-US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Минус 9"/>
          <p:cNvSpPr/>
          <p:nvPr/>
        </p:nvSpPr>
        <p:spPr>
          <a:xfrm>
            <a:off x="7715250" y="1989138"/>
            <a:ext cx="1071563" cy="142875"/>
          </a:xfrm>
          <a:prstGeom prst="mathMinus">
            <a:avLst/>
          </a:prstGeom>
          <a:solidFill>
            <a:schemeClr val="accent4">
              <a:lumMod val="75000"/>
            </a:schemeClr>
          </a:solidFill>
          <a:ln w="31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600"/>
          </a:p>
        </p:txBody>
      </p:sp>
      <p:sp>
        <p:nvSpPr>
          <p:cNvPr id="19" name="Прямоугольник 18"/>
          <p:cNvSpPr/>
          <p:nvPr/>
        </p:nvSpPr>
        <p:spPr>
          <a:xfrm>
            <a:off x="6251575" y="5051425"/>
            <a:ext cx="1000125" cy="57150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1"/>
            </a:solidFill>
            <a:prstDash val="sysDas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ППО СУФД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679950" y="5051425"/>
            <a:ext cx="1071563" cy="57150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1"/>
            </a:solidFill>
            <a:prstDash val="sysDas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ППО СУФД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894263" y="2836863"/>
            <a:ext cx="1285875" cy="928687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1"/>
            </a:solidFill>
            <a:prstDash val="sysDas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ППО «АС ФК»</a:t>
            </a:r>
          </a:p>
          <a:p>
            <a:pPr algn="ctr">
              <a:defRPr/>
            </a:pP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894013" y="2551113"/>
            <a:ext cx="1317947" cy="1285875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1"/>
            </a:solidFill>
            <a:prstDash val="sysDas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en-US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ППО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«АКСИОК.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Net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en-US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AutoShape 36"/>
          <p:cNvSpPr>
            <a:spLocks noChangeArrowheads="1"/>
          </p:cNvSpPr>
          <p:nvPr/>
        </p:nvSpPr>
        <p:spPr bwMode="auto">
          <a:xfrm>
            <a:off x="1285875" y="2133600"/>
            <a:ext cx="3143250" cy="71438"/>
          </a:xfrm>
          <a:prstGeom prst="rightArrow">
            <a:avLst>
              <a:gd name="adj1" fmla="val 50000"/>
              <a:gd name="adj2" fmla="val 591304"/>
            </a:avLst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AutoShape 36"/>
          <p:cNvSpPr>
            <a:spLocks noChangeArrowheads="1"/>
          </p:cNvSpPr>
          <p:nvPr/>
        </p:nvSpPr>
        <p:spPr bwMode="auto">
          <a:xfrm>
            <a:off x="5751513" y="2051050"/>
            <a:ext cx="642937" cy="71438"/>
          </a:xfrm>
          <a:prstGeom prst="rightArrow">
            <a:avLst>
              <a:gd name="adj1" fmla="val 50000"/>
              <a:gd name="adj2" fmla="val 591304"/>
            </a:avLst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AutoShape 36"/>
          <p:cNvSpPr>
            <a:spLocks noChangeArrowheads="1"/>
          </p:cNvSpPr>
          <p:nvPr/>
        </p:nvSpPr>
        <p:spPr bwMode="auto">
          <a:xfrm rot="5400000">
            <a:off x="8138319" y="2450306"/>
            <a:ext cx="869950" cy="71438"/>
          </a:xfrm>
          <a:prstGeom prst="rightArrow">
            <a:avLst>
              <a:gd name="adj1" fmla="val 50000"/>
              <a:gd name="adj2" fmla="val 591304"/>
            </a:avLst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" name="AutoShape 36"/>
          <p:cNvSpPr>
            <a:spLocks noChangeArrowheads="1"/>
          </p:cNvSpPr>
          <p:nvPr/>
        </p:nvSpPr>
        <p:spPr bwMode="auto">
          <a:xfrm>
            <a:off x="1322388" y="2979738"/>
            <a:ext cx="1571625" cy="71437"/>
          </a:xfrm>
          <a:prstGeom prst="rightArrow">
            <a:avLst>
              <a:gd name="adj1" fmla="val 50000"/>
              <a:gd name="adj2" fmla="val 591304"/>
            </a:avLst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328" name="TextBox 31"/>
          <p:cNvSpPr txBox="1">
            <a:spLocks noChangeArrowheads="1"/>
          </p:cNvSpPr>
          <p:nvPr/>
        </p:nvSpPr>
        <p:spPr bwMode="auto">
          <a:xfrm>
            <a:off x="1331913" y="128588"/>
            <a:ext cx="6643687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449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Схема взаимодействия ППО</a:t>
            </a:r>
          </a:p>
          <a:p>
            <a:pPr algn="ctr">
              <a:defRPr/>
            </a:pPr>
            <a:r>
              <a:rPr lang="ru-RU" b="1" dirty="0">
                <a:solidFill>
                  <a:srgbClr val="00449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при предоставлении бюджетных кредитов</a:t>
            </a:r>
          </a:p>
        </p:txBody>
      </p:sp>
      <p:sp>
        <p:nvSpPr>
          <p:cNvPr id="13355" name="TextBox 34"/>
          <p:cNvSpPr txBox="1">
            <a:spLocks noChangeArrowheads="1"/>
          </p:cNvSpPr>
          <p:nvPr/>
        </p:nvSpPr>
        <p:spPr bwMode="auto">
          <a:xfrm>
            <a:off x="1608138" y="1765300"/>
            <a:ext cx="27209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>
                <a:latin typeface="Times New Roman" pitchFamily="18" charset="0"/>
                <a:cs typeface="Times New Roman" pitchFamily="18" charset="0"/>
              </a:rPr>
              <a:t>Заявка на средства федерального бюджета</a:t>
            </a:r>
          </a:p>
          <a:p>
            <a:r>
              <a:rPr lang="ru-RU" sz="1000">
                <a:latin typeface="Times New Roman" pitchFamily="18" charset="0"/>
                <a:cs typeface="Times New Roman" pitchFamily="18" charset="0"/>
              </a:rPr>
              <a:t>для предоставления бюджетного кредита </a:t>
            </a:r>
          </a:p>
        </p:txBody>
      </p:sp>
      <p:sp>
        <p:nvSpPr>
          <p:cNvPr id="13356" name="TextBox 30"/>
          <p:cNvSpPr txBox="1">
            <a:spLocks noChangeArrowheads="1"/>
          </p:cNvSpPr>
          <p:nvPr/>
        </p:nvSpPr>
        <p:spPr bwMode="auto">
          <a:xfrm>
            <a:off x="1822450" y="2479675"/>
            <a:ext cx="13573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>
                <a:latin typeface="Times New Roman" pitchFamily="18" charset="0"/>
                <a:cs typeface="Times New Roman" pitchFamily="18" charset="0"/>
              </a:rPr>
              <a:t>Сводный реестр кредитных </a:t>
            </a:r>
          </a:p>
          <a:p>
            <a:r>
              <a:rPr lang="ru-RU" sz="1000">
                <a:latin typeface="Times New Roman" pitchFamily="18" charset="0"/>
                <a:cs typeface="Times New Roman" pitchFamily="18" charset="0"/>
              </a:rPr>
              <a:t>договоров</a:t>
            </a:r>
          </a:p>
          <a:p>
            <a:endParaRPr lang="ru-RU" sz="1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57" name="TextBox 25"/>
          <p:cNvSpPr txBox="1">
            <a:spLocks noChangeArrowheads="1"/>
          </p:cNvSpPr>
          <p:nvPr/>
        </p:nvSpPr>
        <p:spPr bwMode="auto">
          <a:xfrm>
            <a:off x="2268538" y="1052513"/>
            <a:ext cx="1641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latin typeface="Times New Roman" pitchFamily="18" charset="0"/>
                <a:cs typeface="Times New Roman" pitchFamily="18" charset="0"/>
              </a:rPr>
              <a:t>тер. орган ФК 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6751638" y="908050"/>
            <a:ext cx="1500187" cy="571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ЦА ФК</a:t>
            </a:r>
          </a:p>
        </p:txBody>
      </p:sp>
      <p:sp>
        <p:nvSpPr>
          <p:cNvPr id="37" name="AutoShape 36"/>
          <p:cNvSpPr>
            <a:spLocks noChangeArrowheads="1"/>
          </p:cNvSpPr>
          <p:nvPr/>
        </p:nvSpPr>
        <p:spPr bwMode="auto">
          <a:xfrm>
            <a:off x="4143375" y="3571875"/>
            <a:ext cx="785813" cy="71438"/>
          </a:xfrm>
          <a:prstGeom prst="rightArrow">
            <a:avLst>
              <a:gd name="adj1" fmla="val 50000"/>
              <a:gd name="adj2" fmla="val 591304"/>
            </a:avLst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971550" y="6021388"/>
            <a:ext cx="357188" cy="357187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39" name="Овал 38"/>
          <p:cNvSpPr/>
          <p:nvPr/>
        </p:nvSpPr>
        <p:spPr>
          <a:xfrm>
            <a:off x="1322388" y="1765300"/>
            <a:ext cx="357187" cy="35718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43" name="Овал 42"/>
          <p:cNvSpPr/>
          <p:nvPr/>
        </p:nvSpPr>
        <p:spPr>
          <a:xfrm>
            <a:off x="8180388" y="2193925"/>
            <a:ext cx="357187" cy="35718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 rot="5400000">
            <a:off x="3713956" y="3929857"/>
            <a:ext cx="5002213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 50"/>
          <p:cNvSpPr/>
          <p:nvPr/>
        </p:nvSpPr>
        <p:spPr>
          <a:xfrm>
            <a:off x="7894638" y="1479550"/>
            <a:ext cx="1214437" cy="571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Заявка на средства федерального</a:t>
            </a:r>
          </a:p>
          <a:p>
            <a:pPr algn="ctr">
              <a:defRPr/>
            </a:pPr>
            <a:r>
              <a: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бюджета</a:t>
            </a:r>
          </a:p>
        </p:txBody>
      </p:sp>
      <p:sp>
        <p:nvSpPr>
          <p:cNvPr id="52" name="Овал 51"/>
          <p:cNvSpPr/>
          <p:nvPr/>
        </p:nvSpPr>
        <p:spPr>
          <a:xfrm>
            <a:off x="1322388" y="2693988"/>
            <a:ext cx="357187" cy="357187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53" name="Овал 52"/>
          <p:cNvSpPr/>
          <p:nvPr/>
        </p:nvSpPr>
        <p:spPr>
          <a:xfrm>
            <a:off x="4500563" y="3214688"/>
            <a:ext cx="357187" cy="357187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54" name="AutoShape 36"/>
          <p:cNvSpPr>
            <a:spLocks noChangeArrowheads="1"/>
          </p:cNvSpPr>
          <p:nvPr/>
        </p:nvSpPr>
        <p:spPr bwMode="auto">
          <a:xfrm>
            <a:off x="1393825" y="5194300"/>
            <a:ext cx="3286125" cy="71438"/>
          </a:xfrm>
          <a:prstGeom prst="rightArrow">
            <a:avLst>
              <a:gd name="adj1" fmla="val 50000"/>
              <a:gd name="adj2" fmla="val 591304"/>
            </a:avLst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372" name="TextBox 54"/>
          <p:cNvSpPr txBox="1">
            <a:spLocks noChangeArrowheads="1"/>
          </p:cNvSpPr>
          <p:nvPr/>
        </p:nvSpPr>
        <p:spPr bwMode="auto">
          <a:xfrm>
            <a:off x="1322388" y="4551363"/>
            <a:ext cx="3128962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>
                <a:latin typeface="Times New Roman" pitchFamily="18" charset="0"/>
                <a:cs typeface="Times New Roman" pitchFamily="18" charset="0"/>
              </a:rPr>
              <a:t>Информация о предоставленных бюджетных кредитах, их возврат, уплата процентов, а также штрафов и пени</a:t>
            </a:r>
          </a:p>
        </p:txBody>
      </p:sp>
      <p:sp>
        <p:nvSpPr>
          <p:cNvPr id="56" name="Овал 55"/>
          <p:cNvSpPr/>
          <p:nvPr/>
        </p:nvSpPr>
        <p:spPr>
          <a:xfrm>
            <a:off x="1465263" y="5337175"/>
            <a:ext cx="357187" cy="35718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13374" name="TextBox 40"/>
          <p:cNvSpPr txBox="1">
            <a:spLocks noChangeArrowheads="1"/>
          </p:cNvSpPr>
          <p:nvPr/>
        </p:nvSpPr>
        <p:spPr bwMode="auto">
          <a:xfrm>
            <a:off x="4143375" y="3643313"/>
            <a:ext cx="857250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>
                <a:latin typeface="Times New Roman" pitchFamily="18" charset="0"/>
                <a:cs typeface="Times New Roman" pitchFamily="18" charset="0"/>
              </a:rPr>
              <a:t>Заявка на кассовый </a:t>
            </a:r>
          </a:p>
          <a:p>
            <a:r>
              <a:rPr lang="ru-RU" sz="1000">
                <a:latin typeface="Times New Roman" pitchFamily="18" charset="0"/>
                <a:cs typeface="Times New Roman" pitchFamily="18" charset="0"/>
              </a:rPr>
              <a:t>расход</a:t>
            </a:r>
          </a:p>
        </p:txBody>
      </p:sp>
      <p:sp>
        <p:nvSpPr>
          <p:cNvPr id="42" name="AutoShape 36"/>
          <p:cNvSpPr>
            <a:spLocks noChangeArrowheads="1"/>
          </p:cNvSpPr>
          <p:nvPr/>
        </p:nvSpPr>
        <p:spPr bwMode="auto">
          <a:xfrm>
            <a:off x="5751513" y="5265738"/>
            <a:ext cx="500062" cy="71437"/>
          </a:xfrm>
          <a:prstGeom prst="rightArrow">
            <a:avLst>
              <a:gd name="adj1" fmla="val 50000"/>
              <a:gd name="adj2" fmla="val 591304"/>
            </a:avLst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4" name="AutoShape 36"/>
          <p:cNvSpPr>
            <a:spLocks noChangeArrowheads="1"/>
          </p:cNvSpPr>
          <p:nvPr/>
        </p:nvSpPr>
        <p:spPr bwMode="auto">
          <a:xfrm>
            <a:off x="7251700" y="5265738"/>
            <a:ext cx="500063" cy="71437"/>
          </a:xfrm>
          <a:prstGeom prst="rightArrow">
            <a:avLst>
              <a:gd name="adj1" fmla="val 50000"/>
              <a:gd name="adj2" fmla="val 591304"/>
            </a:avLst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 flipH="1">
            <a:off x="71438" y="5876925"/>
            <a:ext cx="6300787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82" name="Прямоугольник 39"/>
          <p:cNvSpPr>
            <a:spLocks noChangeArrowheads="1"/>
          </p:cNvSpPr>
          <p:nvPr/>
        </p:nvSpPr>
        <p:spPr bwMode="auto">
          <a:xfrm>
            <a:off x="4284663" y="6092825"/>
            <a:ext cx="9318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>
                <a:latin typeface="Times New Roman" pitchFamily="18" charset="0"/>
                <a:cs typeface="Times New Roman" pitchFamily="18" charset="0"/>
              </a:rPr>
              <a:t>Заемщик</a:t>
            </a:r>
            <a:endParaRPr lang="ru-RU" sz="1400" b="1"/>
          </a:p>
        </p:txBody>
      </p:sp>
      <p:sp>
        <p:nvSpPr>
          <p:cNvPr id="45" name="AutoShape 36"/>
          <p:cNvSpPr>
            <a:spLocks noChangeArrowheads="1"/>
          </p:cNvSpPr>
          <p:nvPr/>
        </p:nvSpPr>
        <p:spPr bwMode="auto">
          <a:xfrm rot="13400533">
            <a:off x="923925" y="5922963"/>
            <a:ext cx="576263" cy="52387"/>
          </a:xfrm>
          <a:prstGeom prst="rightArrow">
            <a:avLst>
              <a:gd name="adj1" fmla="val 50000"/>
              <a:gd name="adj2" fmla="val 591304"/>
            </a:avLst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0" name="Блок-схема: альтернативный процесс 39"/>
          <p:cNvSpPr/>
          <p:nvPr/>
        </p:nvSpPr>
        <p:spPr>
          <a:xfrm>
            <a:off x="7812088" y="5732463"/>
            <a:ext cx="1009650" cy="288925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 w="6350" cap="sq">
            <a:solidFill>
              <a:schemeClr val="tx1">
                <a:lumMod val="95000"/>
                <a:lumOff val="5000"/>
              </a:schemeClr>
            </a:solidFill>
            <a:prstDash val="sysDash"/>
            <a:miter lim="800000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УФБО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Блок-схема: альтернативный процесс 45"/>
          <p:cNvSpPr/>
          <p:nvPr/>
        </p:nvSpPr>
        <p:spPr>
          <a:xfrm>
            <a:off x="6588125" y="2205038"/>
            <a:ext cx="1009650" cy="287337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 w="6350" cap="sq">
            <a:solidFill>
              <a:schemeClr val="tx1">
                <a:lumMod val="95000"/>
                <a:lumOff val="5000"/>
              </a:schemeClr>
            </a:solidFill>
            <a:prstDash val="sysDash"/>
            <a:miter lim="800000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УФБО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Блок-схема: альтернативный процесс 47"/>
          <p:cNvSpPr/>
          <p:nvPr/>
        </p:nvSpPr>
        <p:spPr>
          <a:xfrm>
            <a:off x="4500563" y="2133600"/>
            <a:ext cx="1150937" cy="360363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 w="6350" cap="sq">
            <a:solidFill>
              <a:schemeClr val="tx1">
                <a:lumMod val="95000"/>
                <a:lumOff val="5000"/>
              </a:schemeClr>
            </a:solidFill>
            <a:prstDash val="sysDash"/>
            <a:miter lim="800000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Операционный отдел</a:t>
            </a:r>
          </a:p>
        </p:txBody>
      </p:sp>
      <p:sp>
        <p:nvSpPr>
          <p:cNvPr id="49" name="Блок-схема: альтернативный процесс 48"/>
          <p:cNvSpPr/>
          <p:nvPr/>
        </p:nvSpPr>
        <p:spPr>
          <a:xfrm>
            <a:off x="4932363" y="3357563"/>
            <a:ext cx="1152525" cy="360362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 w="6350" cap="sq">
            <a:solidFill>
              <a:schemeClr val="tx1">
                <a:lumMod val="95000"/>
                <a:lumOff val="5000"/>
              </a:schemeClr>
            </a:solidFill>
            <a:prstDash val="sysDash"/>
            <a:miter lim="800000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Отдел расходов</a:t>
            </a:r>
          </a:p>
        </p:txBody>
      </p:sp>
      <p:sp>
        <p:nvSpPr>
          <p:cNvPr id="55" name="Блок-схема: альтернативный процесс 54"/>
          <p:cNvSpPr/>
          <p:nvPr/>
        </p:nvSpPr>
        <p:spPr>
          <a:xfrm>
            <a:off x="2987675" y="3284538"/>
            <a:ext cx="1150938" cy="495300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 w="6350" cap="sq">
            <a:solidFill>
              <a:schemeClr val="tx1">
                <a:lumMod val="95000"/>
                <a:lumOff val="5000"/>
              </a:schemeClr>
            </a:solidFill>
            <a:prstDash val="sysDash"/>
            <a:miter lim="800000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Отдел финансового обеспечения</a:t>
            </a:r>
          </a:p>
        </p:txBody>
      </p:sp>
      <p:sp>
        <p:nvSpPr>
          <p:cNvPr id="57" name="Блок-схема: альтернативный процесс 56"/>
          <p:cNvSpPr/>
          <p:nvPr/>
        </p:nvSpPr>
        <p:spPr>
          <a:xfrm>
            <a:off x="250825" y="5229225"/>
            <a:ext cx="1009650" cy="287338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 w="6350" cap="sq">
            <a:solidFill>
              <a:schemeClr val="tx1">
                <a:lumMod val="95000"/>
                <a:lumOff val="5000"/>
              </a:schemeClr>
            </a:solidFill>
            <a:prstDash val="sysDash"/>
            <a:miter lim="800000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ОКОИБ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402" name="Номер слайда 9"/>
          <p:cNvSpPr txBox="1">
            <a:spLocks noGrp="1"/>
          </p:cNvSpPr>
          <p:nvPr/>
        </p:nvSpPr>
        <p:spPr bwMode="auto">
          <a:xfrm>
            <a:off x="5786438" y="6572250"/>
            <a:ext cx="21336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ru-RU" sz="900" b="1" i="1">
                <a:latin typeface="Times New Roman" pitchFamily="18" charset="0"/>
                <a:cs typeface="Times New Roman" pitchFamily="18" charset="0"/>
              </a:rPr>
              <a:t>слайд  № 11</a:t>
            </a:r>
            <a:endParaRPr lang="ru-RU" i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charset="0"/>
              <a:buNone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charset="0"/>
              <a:buNone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charset="0"/>
              <a:buNone/>
            </a:pPr>
            <a:r>
              <a:rPr lang="ru-RU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r>
              <a:rPr lang="ru-RU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14339" name="Номер слайда 9"/>
          <p:cNvSpPr txBox="1">
            <a:spLocks noGrp="1"/>
          </p:cNvSpPr>
          <p:nvPr/>
        </p:nvSpPr>
        <p:spPr bwMode="auto">
          <a:xfrm>
            <a:off x="5786438" y="6572250"/>
            <a:ext cx="21336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ru-RU" sz="900" b="1" i="1">
                <a:latin typeface="Times New Roman" pitchFamily="18" charset="0"/>
                <a:cs typeface="Times New Roman" pitchFamily="18" charset="0"/>
              </a:rPr>
              <a:t>слайд  № 12</a:t>
            </a:r>
            <a:endParaRPr lang="ru-RU" i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6F4D64"/>
      </a:accent1>
      <a:accent2>
        <a:srgbClr val="643D4E"/>
      </a:accent2>
      <a:accent3>
        <a:srgbClr val="F8B0A2"/>
      </a:accent3>
      <a:accent4>
        <a:srgbClr val="766856"/>
      </a:accent4>
      <a:accent5>
        <a:srgbClr val="C9C270"/>
      </a:accent5>
      <a:accent6>
        <a:srgbClr val="E5DF75"/>
      </a:accent6>
      <a:hlink>
        <a:srgbClr val="9CC4E4"/>
      </a:hlink>
      <a:folHlink>
        <a:srgbClr val="1B325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11283</TotalTime>
  <Words>1347</Words>
  <Application>Microsoft Office PowerPoint</Application>
  <PresentationFormat>Экран (4:3)</PresentationFormat>
  <Paragraphs>262</Paragraphs>
  <Slides>13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Times New Roman</vt:lpstr>
      <vt:lpstr>Times New Roman Cyr</vt:lpstr>
      <vt:lpstr>Тема Office</vt:lpstr>
      <vt:lpstr>Слайд 1</vt:lpstr>
      <vt:lpstr>Слайд 2</vt:lpstr>
      <vt:lpstr>Перечень нормативно-правовых актов по  предоставлению Федеральным казначейством бюджетных кредитов на пополнение остатков средств  на счетах бюджетов субъектов РФ (местных бюджетов)</vt:lpstr>
      <vt:lpstr>Основные параметры предоставления бюджетных кредитов  (статья 93.6 Бюджетного кодекса РФ)</vt:lpstr>
      <vt:lpstr>Ограничения по предоставлению бюджетных кредитов  (статья 93.6 Бюджетного кодекса РФ)</vt:lpstr>
      <vt:lpstr>I этап. Схема заключения Договора о предоставлении бюджетного кредита  на пополнение остатка средств на счетах бюджетов субъекта РФ  (местных бюджетов)</vt:lpstr>
      <vt:lpstr>II этап. Схема заключения Кредитного договора  и перечисления средств</vt:lpstr>
      <vt:lpstr>Слайд 8</vt:lpstr>
      <vt:lpstr>IV этап. Схема возврата денежных средств  по Кредитному договору</vt:lpstr>
      <vt:lpstr>V этап. Схема взыскания задолженности  по Кредитному договору</vt:lpstr>
      <vt:lpstr>Перечень нормативно-правовых актов по  предоставлению Федеральным казначейством бюджетных кредитов на пополнение остатков средств  на счетах бюджетов субъектов РФ (местных бюджетов)</vt:lpstr>
      <vt:lpstr>Слайд 12</vt:lpstr>
      <vt:lpstr>Слайд 13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vvnikolaev</dc:creator>
  <cp:lastModifiedBy>goncharukoa</cp:lastModifiedBy>
  <cp:revision>421</cp:revision>
  <dcterms:created xsi:type="dcterms:W3CDTF">2012-02-14T07:53:23Z</dcterms:created>
  <dcterms:modified xsi:type="dcterms:W3CDTF">2014-03-28T01:44:35Z</dcterms:modified>
</cp:coreProperties>
</file>